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4" r:id="rId2"/>
  </p:sldMasterIdLst>
  <p:notesMasterIdLst>
    <p:notesMasterId r:id="rId37"/>
  </p:notesMasterIdLst>
  <p:handoutMasterIdLst>
    <p:handoutMasterId r:id="rId38"/>
  </p:handoutMasterIdLst>
  <p:sldIdLst>
    <p:sldId id="521" r:id="rId3"/>
    <p:sldId id="504" r:id="rId4"/>
    <p:sldId id="442" r:id="rId5"/>
    <p:sldId id="510" r:id="rId6"/>
    <p:sldId id="491" r:id="rId7"/>
    <p:sldId id="556" r:id="rId8"/>
    <p:sldId id="557" r:id="rId9"/>
    <p:sldId id="558" r:id="rId10"/>
    <p:sldId id="559" r:id="rId11"/>
    <p:sldId id="560" r:id="rId12"/>
    <p:sldId id="561" r:id="rId13"/>
    <p:sldId id="562" r:id="rId14"/>
    <p:sldId id="563" r:id="rId15"/>
    <p:sldId id="564" r:id="rId16"/>
    <p:sldId id="565" r:id="rId17"/>
    <p:sldId id="566" r:id="rId18"/>
    <p:sldId id="571" r:id="rId19"/>
    <p:sldId id="570" r:id="rId20"/>
    <p:sldId id="569" r:id="rId21"/>
    <p:sldId id="567" r:id="rId22"/>
    <p:sldId id="568" r:id="rId23"/>
    <p:sldId id="572" r:id="rId24"/>
    <p:sldId id="574" r:id="rId25"/>
    <p:sldId id="573" r:id="rId26"/>
    <p:sldId id="575" r:id="rId27"/>
    <p:sldId id="576" r:id="rId28"/>
    <p:sldId id="578" r:id="rId29"/>
    <p:sldId id="577" r:id="rId30"/>
    <p:sldId id="579" r:id="rId31"/>
    <p:sldId id="583" r:id="rId32"/>
    <p:sldId id="582" r:id="rId33"/>
    <p:sldId id="581" r:id="rId34"/>
    <p:sldId id="580" r:id="rId35"/>
    <p:sldId id="506" r:id="rId36"/>
  </p:sldIdLst>
  <p:sldSz cx="12188825" cy="6858000"/>
  <p:notesSz cx="6797675" cy="9926638"/>
  <p:custDataLst>
    <p:tags r:id="rId3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orient="horz" pos="4030">
          <p15:clr>
            <a:srgbClr val="A4A3A4"/>
          </p15:clr>
        </p15:guide>
        <p15:guide id="3" orient="horz" pos="1200">
          <p15:clr>
            <a:srgbClr val="A4A3A4"/>
          </p15:clr>
        </p15:guide>
        <p15:guide id="4" orient="horz" pos="1008">
          <p15:clr>
            <a:srgbClr val="A4A3A4"/>
          </p15:clr>
        </p15:guide>
        <p15:guide id="5" orient="horz" pos="3792">
          <p15:clr>
            <a:srgbClr val="A4A3A4"/>
          </p15:clr>
        </p15:guide>
        <p15:guide id="6" orient="horz">
          <p15:clr>
            <a:srgbClr val="A4A3A4"/>
          </p15:clr>
        </p15:guide>
        <p15:guide id="7" orient="horz" pos="3360">
          <p15:clr>
            <a:srgbClr val="A4A3A4"/>
          </p15:clr>
        </p15:guide>
        <p15:guide id="8" orient="horz" pos="3312">
          <p15:clr>
            <a:srgbClr val="A4A3A4"/>
          </p15:clr>
        </p15:guide>
        <p15:guide id="9" orient="horz" pos="240">
          <p15:clr>
            <a:srgbClr val="A4A3A4"/>
          </p15:clr>
        </p15:guide>
        <p15:guide id="10" orient="horz" pos="432">
          <p15:clr>
            <a:srgbClr val="A4A3A4"/>
          </p15:clr>
        </p15:guide>
        <p15:guide id="11" orient="horz" pos="2784">
          <p15:clr>
            <a:srgbClr val="A4A3A4"/>
          </p15:clr>
        </p15:guide>
        <p15:guide id="12" pos="3839">
          <p15:clr>
            <a:srgbClr val="A4A3A4"/>
          </p15:clr>
        </p15:guide>
        <p15:guide id="13" pos="959">
          <p15:clr>
            <a:srgbClr val="A4A3A4"/>
          </p15:clr>
        </p15:guide>
        <p15:guide id="14" pos="6143">
          <p15:clr>
            <a:srgbClr val="A4A3A4"/>
          </p15:clr>
        </p15:guide>
        <p15:guide id="15" pos="1247">
          <p15:clr>
            <a:srgbClr val="A4A3A4"/>
          </p15:clr>
        </p15:guide>
        <p15:guide id="16" pos="7007">
          <p15:clr>
            <a:srgbClr val="A4A3A4"/>
          </p15:clr>
        </p15:guide>
        <p15:guide id="17" pos="5855">
          <p15:clr>
            <a:srgbClr val="A4A3A4"/>
          </p15:clr>
        </p15:guide>
        <p15:guide id="18" pos="671">
          <p15:clr>
            <a:srgbClr val="A4A3A4"/>
          </p15:clr>
        </p15:guide>
        <p15:guide id="19" pos="7151">
          <p15:clr>
            <a:srgbClr val="A4A3A4"/>
          </p15:clr>
        </p15:guide>
        <p15:guide id="20" pos="3119">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DC1"/>
    <a:srgbClr val="FFFFFF"/>
    <a:srgbClr val="7E0000"/>
    <a:srgbClr val="893709"/>
    <a:srgbClr val="EAAC68"/>
    <a:srgbClr val="E49238"/>
    <a:srgbClr val="BB4B0D"/>
    <a:srgbClr val="F06F28"/>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43" autoAdjust="0"/>
    <p:restoredTop sz="95501" autoAdjust="0"/>
  </p:normalViewPr>
  <p:slideViewPr>
    <p:cSldViewPr showGuides="1">
      <p:cViewPr varScale="1">
        <p:scale>
          <a:sx n="74" d="100"/>
          <a:sy n="74" d="100"/>
        </p:scale>
        <p:origin x="-588" y="-90"/>
      </p:cViewPr>
      <p:guideLst>
        <p:guide orient="horz" pos="2160"/>
        <p:guide orient="horz" pos="4030"/>
        <p:guide orient="horz" pos="1200"/>
        <p:guide orient="horz" pos="1008"/>
        <p:guide orient="horz" pos="3792"/>
        <p:guide orient="horz"/>
        <p:guide orient="horz" pos="3360"/>
        <p:guide orient="horz" pos="3312"/>
        <p:guide orient="horz" pos="240"/>
        <p:guide orient="horz" pos="432"/>
        <p:guide orient="horz" pos="2784"/>
        <p:guide pos="3839"/>
        <p:guide pos="959"/>
        <p:guide pos="6143"/>
        <p:guide pos="1247"/>
        <p:guide pos="7007"/>
        <p:guide pos="5855"/>
        <p:guide pos="671"/>
        <p:guide pos="7151"/>
        <p:guide pos="311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778"/>
    </p:cViewPr>
  </p:sorterViewPr>
  <p:notesViewPr>
    <p:cSldViewPr showGuides="1">
      <p:cViewPr varScale="1">
        <p:scale>
          <a:sx n="80" d="100"/>
          <a:sy n="80" d="100"/>
        </p:scale>
        <p:origin x="206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9088EAF-6ECA-4616-85EF-35AA19C641F3}" type="datetimeFigureOut">
              <a:rPr lang="tr-TR" smtClean="0"/>
              <a:pPr/>
              <a:t>18.12.2015</a:t>
            </a:fld>
            <a:endParaRPr lang="tr-TR" dirty="0"/>
          </a:p>
        </p:txBody>
      </p:sp>
      <p:sp>
        <p:nvSpPr>
          <p:cNvPr id="4" name="Altbilgi Yer Tutucusu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D9F912AB-2776-42F2-A957-313FC7EFEDB9}" type="slidenum">
              <a:rPr lang="tr-TR" smtClean="0"/>
              <a:pPr/>
              <a:t>‹#›</a:t>
            </a:fld>
            <a:endParaRPr lang="tr-TR" dirty="0"/>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ABD2D7A-D230-4F91-BD59-0A39C2703BA8}" type="datetimeFigureOut">
              <a:rPr lang="tr-TR" smtClean="0"/>
              <a:pPr/>
              <a:t>18.12.2015</a:t>
            </a:fld>
            <a:endParaRPr lang="tr-TR" dirty="0"/>
          </a:p>
        </p:txBody>
      </p:sp>
      <p:sp>
        <p:nvSpPr>
          <p:cNvPr id="4" name="Slayt Görüntüsü Yer Tutucusu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6" name="Altbilgi Yer Tutucusu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93199CD-3E1B-4AE6-990F-76F925F5EA9F}" type="slidenum">
              <a:rPr lang="tr-TR" smtClean="0"/>
              <a:pPr/>
              <a:t>‹#›</a:t>
            </a:fld>
            <a:endParaRPr lang="tr-TR" dirty="0"/>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3603" y="1122363"/>
            <a:ext cx="9141619" cy="2387600"/>
          </a:xfrm>
        </p:spPr>
        <p:txBody>
          <a:bodyPr anchor="b"/>
          <a:lstStyle>
            <a:lvl1pPr algn="ctr">
              <a:defRPr sz="5998"/>
            </a:lvl1pPr>
          </a:lstStyle>
          <a:p>
            <a:r>
              <a:rPr lang="tr-TR" smtClean="0"/>
              <a:t>Asıl başlık stili için tıklatın</a:t>
            </a:r>
            <a:endParaRPr lang="tr-TR"/>
          </a:p>
        </p:txBody>
      </p:sp>
      <p:sp>
        <p:nvSpPr>
          <p:cNvPr id="3" name="Alt Başlık 2"/>
          <p:cNvSpPr>
            <a:spLocks noGrp="1"/>
          </p:cNvSpPr>
          <p:nvPr>
            <p:ph type="subTitle" idx="1"/>
          </p:nvPr>
        </p:nvSpPr>
        <p:spPr>
          <a:xfrm>
            <a:off x="1413892" y="2204864"/>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AAD347D-5ACD-4C99-B74B-A9C85AD731AF}" type="datetimeFigureOut">
              <a:rPr lang="en-US" smtClean="0"/>
              <a:t>12/18/2015</a:t>
            </a:fld>
            <a:endParaRPr lang="en-US" dirty="0"/>
          </a:p>
        </p:txBody>
      </p:sp>
      <p:sp>
        <p:nvSpPr>
          <p:cNvPr id="5" name="Altbilgi Yer Tutucusu 4"/>
          <p:cNvSpPr>
            <a:spLocks noGrp="1"/>
          </p:cNvSpPr>
          <p:nvPr>
            <p:ph type="ftr" sz="quarter" idx="11"/>
          </p:nvPr>
        </p:nvSpPr>
        <p:spPr/>
        <p:txBody>
          <a:bodyPr/>
          <a:lstStyle/>
          <a:p>
            <a:endParaRPr lang="en-US" dirty="0"/>
          </a:p>
        </p:txBody>
      </p:sp>
      <p:sp>
        <p:nvSpPr>
          <p:cNvPr id="6" name="Slayt Numarası Yer Tutucusu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21346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F41C87-7AD9-4845-A077-840E4A0F3F06}" type="datetimeFigureOut">
              <a:rPr lang="tr-TR" smtClean="0"/>
              <a:pPr/>
              <a:t>18.12.2015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3827212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2628" y="365125"/>
            <a:ext cx="262821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7982" y="365125"/>
            <a:ext cx="7732286"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F41C87-7AD9-4845-A077-840E4A0F3F06}" type="datetimeFigureOut">
              <a:rPr lang="tr-TR" smtClean="0"/>
              <a:pPr/>
              <a:t>18.12.2015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4280648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3340880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3F41C87-7AD9-4845-A077-840E4A0F3F06}" type="datetimeFigureOut">
              <a:rPr lang="tr-TR" smtClean="0"/>
              <a:pPr/>
              <a:t>18.12.2015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16758891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633" y="1709739"/>
            <a:ext cx="10512862" cy="2852737"/>
          </a:xfrm>
        </p:spPr>
        <p:txBody>
          <a:bodyPr anchor="b"/>
          <a:lstStyle>
            <a:lvl1pPr>
              <a:defRPr sz="5998"/>
            </a:lvl1pPr>
          </a:lstStyle>
          <a:p>
            <a:r>
              <a:rPr lang="tr-TR" smtClean="0"/>
              <a:t>Asıl başlık stili için tıklatın</a:t>
            </a:r>
            <a:endParaRPr lang="tr-TR"/>
          </a:p>
        </p:txBody>
      </p:sp>
      <p:sp>
        <p:nvSpPr>
          <p:cNvPr id="3" name="Metin Yer Tutucusu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3F41C87-7AD9-4845-A077-840E4A0F3F06}" type="datetimeFigureOut">
              <a:rPr lang="tr-TR" smtClean="0"/>
              <a:pPr/>
              <a:t>18.12.2015</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404100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7982" y="1825625"/>
            <a:ext cx="5180251"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0592" y="1825625"/>
            <a:ext cx="5180251"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3F41C87-7AD9-4845-A077-840E4A0F3F06}" type="datetimeFigureOut">
              <a:rPr lang="tr-TR" smtClean="0"/>
              <a:pPr/>
              <a:t>18.12.2015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3349374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569" y="365126"/>
            <a:ext cx="10512862"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570" y="2505075"/>
            <a:ext cx="5156444"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0593" y="2505075"/>
            <a:ext cx="518183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3F41C87-7AD9-4845-A077-840E4A0F3F06}" type="datetimeFigureOut">
              <a:rPr lang="tr-TR" smtClean="0"/>
              <a:pPr/>
              <a:t>18.12.2015</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3199473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3F41C87-7AD9-4845-A077-840E4A0F3F06}" type="datetimeFigureOut">
              <a:rPr lang="tr-TR" smtClean="0"/>
              <a:pPr/>
              <a:t>18.12.2015</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163060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3F41C87-7AD9-4845-A077-840E4A0F3F06}" type="datetimeFigureOut">
              <a:rPr lang="tr-TR" smtClean="0"/>
              <a:pPr/>
              <a:t>18.12.2015</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229989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570" y="457200"/>
            <a:ext cx="3931213" cy="1600200"/>
          </a:xfrm>
        </p:spPr>
        <p:txBody>
          <a:bodyPr anchor="b"/>
          <a:lstStyle>
            <a:lvl1pPr>
              <a:defRPr sz="3199"/>
            </a:lvl1pPr>
          </a:lstStyle>
          <a:p>
            <a:r>
              <a:rPr lang="tr-TR" smtClean="0"/>
              <a:t>Asıl başlık stili için tıklatın</a:t>
            </a:r>
            <a:endParaRPr lang="tr-TR"/>
          </a:p>
        </p:txBody>
      </p:sp>
      <p:sp>
        <p:nvSpPr>
          <p:cNvPr id="3" name="İçerik Yer Tutucusu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3F41C87-7AD9-4845-A077-840E4A0F3F06}" type="datetimeFigureOut">
              <a:rPr lang="tr-TR" smtClean="0"/>
              <a:pPr/>
              <a:t>18.12.2015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3411576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570" y="457200"/>
            <a:ext cx="3931213" cy="1600200"/>
          </a:xfrm>
        </p:spPr>
        <p:txBody>
          <a:bodyPr anchor="b"/>
          <a:lstStyle>
            <a:lvl1pPr>
              <a:defRPr sz="3199"/>
            </a:lvl1pPr>
          </a:lstStyle>
          <a:p>
            <a:r>
              <a:rPr lang="tr-TR" smtClean="0"/>
              <a:t>Asıl başlık stili için tıklatın</a:t>
            </a:r>
            <a:endParaRPr lang="tr-TR"/>
          </a:p>
        </p:txBody>
      </p:sp>
      <p:sp>
        <p:nvSpPr>
          <p:cNvPr id="3" name="Resim Yer Tutucusu 2"/>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endParaRPr lang="tr-TR"/>
          </a:p>
        </p:txBody>
      </p:sp>
      <p:sp>
        <p:nvSpPr>
          <p:cNvPr id="4" name="Metin Yer Tutucusu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3F41C87-7AD9-4845-A077-840E4A0F3F06}" type="datetimeFigureOut">
              <a:rPr lang="tr-TR" smtClean="0"/>
              <a:pPr/>
              <a:t>18.12.2015</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3092493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37000"/>
            <a:lum/>
          </a:blip>
          <a:srcRect/>
          <a:stretch>
            <a:fillRect l="20000" t="10000" r="20000" b="4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41C87-7AD9-4845-A077-840E4A0F3F06}" type="datetimeFigureOut">
              <a:rPr lang="tr-TR" smtClean="0"/>
              <a:pPr/>
              <a:t>18.12.2015</a:t>
            </a:fld>
            <a:endParaRPr lang="tr-TR" dirty="0"/>
          </a:p>
        </p:txBody>
      </p:sp>
      <p:sp>
        <p:nvSpPr>
          <p:cNvPr id="5" name="Altbilgi Yer Tutucusu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13F82-EE5E-44EE-A61D-E31C6657F26F}" type="slidenum">
              <a:rPr lang="tr-TR" smtClean="0"/>
              <a:pPr/>
              <a:t>‹#›</a:t>
            </a:fld>
            <a:endParaRPr lang="tr-TR" dirty="0"/>
          </a:p>
        </p:txBody>
      </p:sp>
    </p:spTree>
    <p:extLst>
      <p:ext uri="{BB962C8B-B14F-4D97-AF65-F5344CB8AC3E}">
        <p14:creationId xmlns:p14="http://schemas.microsoft.com/office/powerpoint/2010/main" val="2740644257"/>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tr-TR"/>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ek%20ders%20karar%20sunu.docx"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Dikdörtgen 6"/>
          <p:cNvSpPr/>
          <p:nvPr/>
        </p:nvSpPr>
        <p:spPr>
          <a:xfrm>
            <a:off x="2998068" y="692696"/>
            <a:ext cx="6480720" cy="59766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Resim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77988" y="44624"/>
            <a:ext cx="7848872" cy="6840760"/>
          </a:xfrm>
          <a:prstGeom prst="rect">
            <a:avLst/>
          </a:prstGeom>
        </p:spPr>
      </p:pic>
    </p:spTree>
    <p:extLst>
      <p:ext uri="{BB962C8B-B14F-4D97-AF65-F5344CB8AC3E}">
        <p14:creationId xmlns:p14="http://schemas.microsoft.com/office/powerpoint/2010/main" val="1302467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053388"/>
            <a:ext cx="12041083" cy="5687980"/>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000" b="1" dirty="0" smtClean="0">
                <a:latin typeface="Times New Roman" panose="02020603050405020304" pitchFamily="18" charset="0"/>
                <a:cs typeface="Times New Roman" panose="02020603050405020304" pitchFamily="18" charset="0"/>
              </a:rPr>
              <a:t>6- Okul yöneticilerinin maaş karşılığı 2 saat fiilen derse girmesi, 10 saat de kurs kapsamında derse girmesi durumunda kaç saat ek ders ücreti ödenir?</a:t>
            </a:r>
          </a:p>
          <a:p>
            <a:pPr algn="just"/>
            <a:endParaRPr lang="tr-TR" sz="3000" dirty="0" smtClean="0">
              <a:latin typeface="Times New Roman" panose="02020603050405020304" pitchFamily="18" charset="0"/>
              <a:cs typeface="Times New Roman" panose="02020603050405020304" pitchFamily="18" charset="0"/>
            </a:endParaRPr>
          </a:p>
          <a:p>
            <a:pPr algn="just"/>
            <a:r>
              <a:rPr lang="tr-TR" sz="3000" dirty="0" smtClean="0">
                <a:latin typeface="Times New Roman" panose="02020603050405020304" pitchFamily="18" charset="0"/>
                <a:cs typeface="Times New Roman" panose="02020603050405020304" pitchFamily="18" charset="0"/>
              </a:rPr>
              <a:t>Kararın 5‘inci maddesine göre, okul yöneticileri haftada 6 saat aylık karşılığı ders okutmakla yükümlü bulunmaktadırlar. Ancak yöneticiler, ek ders görevi almak istemedikleri takdirde </a:t>
            </a:r>
            <a:r>
              <a:rPr lang="tr-TR" sz="3000" b="1" u="sng" dirty="0" smtClean="0">
                <a:latin typeface="Times New Roman" panose="02020603050405020304" pitchFamily="18" charset="0"/>
                <a:cs typeface="Times New Roman" panose="02020603050405020304" pitchFamily="18" charset="0"/>
              </a:rPr>
              <a:t>Toplu Sözleşme hükmü </a:t>
            </a:r>
            <a:r>
              <a:rPr lang="tr-TR" sz="3000" dirty="0" smtClean="0">
                <a:latin typeface="Times New Roman" panose="02020603050405020304" pitchFamily="18" charset="0"/>
                <a:cs typeface="Times New Roman" panose="02020603050405020304" pitchFamily="18" charset="0"/>
              </a:rPr>
              <a:t>gereğince aylık karşılığı olarak haftada 2 saat ders okutabilmektedirler. </a:t>
            </a:r>
          </a:p>
          <a:p>
            <a:pPr algn="just"/>
            <a:r>
              <a:rPr lang="tr-TR" sz="3000" dirty="0" smtClean="0">
                <a:latin typeface="Times New Roman" panose="02020603050405020304" pitchFamily="18" charset="0"/>
                <a:cs typeface="Times New Roman" panose="02020603050405020304" pitchFamily="18" charset="0"/>
              </a:rPr>
              <a:t>Bu durumda haftada toplam 12 saat ders okutan yöneticinin okuttuğu bu derslerin 6 saatinin aylık karşılığı, </a:t>
            </a:r>
            <a:r>
              <a:rPr lang="tr-TR" sz="3000" dirty="0" smtClean="0">
                <a:solidFill>
                  <a:srgbClr val="FF0000"/>
                </a:solidFill>
                <a:latin typeface="Times New Roman" panose="02020603050405020304" pitchFamily="18" charset="0"/>
                <a:cs typeface="Times New Roman" panose="02020603050405020304" pitchFamily="18" charset="0"/>
              </a:rPr>
              <a:t>geri kalan 6 saatinin ise ek ders ücreti </a:t>
            </a:r>
            <a:r>
              <a:rPr lang="tr-TR" sz="3000" dirty="0" smtClean="0">
                <a:latin typeface="Times New Roman" panose="02020603050405020304" pitchFamily="18" charset="0"/>
                <a:cs typeface="Times New Roman" panose="02020603050405020304" pitchFamily="18" charset="0"/>
              </a:rPr>
              <a:t>karşılığı değerlendirilmesi gerekmektedir. </a:t>
            </a:r>
            <a:r>
              <a:rPr lang="tr-TR" sz="3000" u="sng" dirty="0" smtClean="0">
                <a:solidFill>
                  <a:srgbClr val="FF0000"/>
                </a:solidFill>
                <a:latin typeface="Times New Roman" panose="02020603050405020304" pitchFamily="18" charset="0"/>
                <a:cs typeface="Times New Roman" panose="02020603050405020304" pitchFamily="18" charset="0"/>
              </a:rPr>
              <a:t>Ancak</a:t>
            </a:r>
            <a:r>
              <a:rPr lang="tr-TR" sz="3000" dirty="0" smtClean="0">
                <a:latin typeface="Times New Roman" panose="02020603050405020304" pitchFamily="18" charset="0"/>
                <a:cs typeface="Times New Roman" panose="02020603050405020304" pitchFamily="18" charset="0"/>
              </a:rPr>
              <a:t>, bu derslerden </a:t>
            </a:r>
            <a:r>
              <a:rPr lang="tr-TR" sz="3000" dirty="0" smtClean="0">
                <a:solidFill>
                  <a:srgbClr val="FF0000"/>
                </a:solidFill>
                <a:latin typeface="Times New Roman" panose="02020603050405020304" pitchFamily="18" charset="0"/>
                <a:cs typeface="Times New Roman" panose="02020603050405020304" pitchFamily="18" charset="0"/>
              </a:rPr>
              <a:t>cumartesi ve pazar günleri okuttukları kısmının </a:t>
            </a:r>
            <a:r>
              <a:rPr lang="tr-TR" sz="3000" dirty="0" smtClean="0">
                <a:latin typeface="Times New Roman" panose="02020603050405020304" pitchFamily="18" charset="0"/>
                <a:cs typeface="Times New Roman" panose="02020603050405020304" pitchFamily="18" charset="0"/>
              </a:rPr>
              <a:t>ise, aylık karşılığı ders görevini doldurup doldurmadıklarına bakılmaksızın </a:t>
            </a:r>
            <a:r>
              <a:rPr lang="tr-TR" sz="3000" dirty="0" smtClean="0">
                <a:solidFill>
                  <a:srgbClr val="FF0000"/>
                </a:solidFill>
                <a:latin typeface="Times New Roman" panose="02020603050405020304" pitchFamily="18" charset="0"/>
                <a:cs typeface="Times New Roman" panose="02020603050405020304" pitchFamily="18" charset="0"/>
              </a:rPr>
              <a:t>ek ders ücreti karşılığında değerlendirilmesi gerekmektedir</a:t>
            </a:r>
            <a:r>
              <a:rPr lang="tr-TR" sz="30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5679849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6 İçerik Yer Tutucusu"/>
          <p:cNvSpPr txBox="1">
            <a:spLocks/>
          </p:cNvSpPr>
          <p:nvPr/>
        </p:nvSpPr>
        <p:spPr>
          <a:xfrm>
            <a:off x="73813" y="1053388"/>
            <a:ext cx="11925255" cy="5804612"/>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2800" b="1" dirty="0" smtClean="0">
                <a:solidFill>
                  <a:srgbClr val="FF0000"/>
                </a:solidFill>
                <a:latin typeface="Times New Roman" pitchFamily="18" charset="0"/>
                <a:cs typeface="Times New Roman" pitchFamily="18" charset="0"/>
              </a:rPr>
              <a:t>	</a:t>
            </a:r>
            <a:r>
              <a:rPr lang="tr-TR" sz="3200" b="1" dirty="0" smtClean="0">
                <a:solidFill>
                  <a:srgbClr val="FF0000"/>
                </a:solidFill>
                <a:latin typeface="Times New Roman" pitchFamily="18" charset="0"/>
                <a:cs typeface="Times New Roman" pitchFamily="18" charset="0"/>
              </a:rPr>
              <a:t>Kamu Görevlilerinin Geneline ve Hizmet Kollarına Yönelik Mali ve Sosyal Haklara İlişkin 2. Dönem (2014-2015) ve 3. Dönem (2015-2016) Toplu Sözleşme </a:t>
            </a:r>
          </a:p>
          <a:p>
            <a:pPr algn="just"/>
            <a:r>
              <a:rPr lang="tr-TR" sz="2800" b="1"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Örgün ve yaygın eğitim kurumlarının müdür ve müdür başyardımcılarının aylık karşılığı ders görevi </a:t>
            </a:r>
          </a:p>
          <a:p>
            <a:pPr algn="just"/>
            <a:endParaRPr lang="tr-TR" sz="3200" b="1" dirty="0" smtClean="0">
              <a:latin typeface="Times New Roman" pitchFamily="18" charset="0"/>
              <a:cs typeface="Times New Roman" pitchFamily="18" charset="0"/>
            </a:endParaRPr>
          </a:p>
          <a:p>
            <a:pPr algn="just"/>
            <a:r>
              <a:rPr lang="tr-TR" sz="2800" b="1" dirty="0" smtClean="0">
                <a:latin typeface="Times New Roman" pitchFamily="18" charset="0"/>
                <a:cs typeface="Times New Roman" pitchFamily="18" charset="0"/>
              </a:rPr>
              <a:t>	</a:t>
            </a:r>
            <a:r>
              <a:rPr lang="tr-TR" sz="3200" b="1" dirty="0" smtClean="0">
                <a:latin typeface="Times New Roman" pitchFamily="18" charset="0"/>
                <a:cs typeface="Times New Roman" pitchFamily="18" charset="0"/>
              </a:rPr>
              <a:t>Madde 11- (1) </a:t>
            </a:r>
            <a:r>
              <a:rPr lang="tr-TR" sz="3200" dirty="0" smtClean="0">
                <a:latin typeface="Times New Roman" pitchFamily="18" charset="0"/>
                <a:cs typeface="Times New Roman" pitchFamily="18" charset="0"/>
              </a:rPr>
              <a:t>5/3/1964 tarihli ve 439 sayılı Kanunun 6ncı maddesinin ikinci fıkrası ile 2006/11350 sayılı Kararın 5nci maddesinin birinci fıkrasının (a) bendinde yer alan “6 saat” ibaresi; Millî Eğitim Bakanlığına bağlı örgün ve yaygın eğitim kurumlarında müdür ve müdür başyardımcısı olarak görev yapanlar için “</a:t>
            </a:r>
            <a:r>
              <a:rPr lang="tr-TR" sz="3200" dirty="0" smtClean="0">
                <a:solidFill>
                  <a:srgbClr val="FF0000"/>
                </a:solidFill>
                <a:latin typeface="Times New Roman" pitchFamily="18" charset="0"/>
                <a:cs typeface="Times New Roman" pitchFamily="18" charset="0"/>
              </a:rPr>
              <a:t>2 saatten az olmamak üzere 6 saate kadar</a:t>
            </a:r>
            <a:r>
              <a:rPr lang="tr-TR" sz="3200" dirty="0" smtClean="0">
                <a:latin typeface="Times New Roman" pitchFamily="18" charset="0"/>
                <a:cs typeface="Times New Roman" pitchFamily="18" charset="0"/>
              </a:rPr>
              <a:t>” şeklinde uygulanır. </a:t>
            </a:r>
            <a:endParaRPr lang="tr-TR" sz="2400" b="1" dirty="0" smtClean="0">
              <a:latin typeface="Times New Roman" pitchFamily="18" charset="0"/>
              <a:cs typeface="Times New Roman" pitchFamily="18" charset="0"/>
            </a:endParaRPr>
          </a:p>
          <a:p>
            <a:pPr algn="just"/>
            <a:endParaRPr lang="tr-TR" sz="2400" b="1" dirty="0" smtClean="0">
              <a:latin typeface="Times New Roman" pitchFamily="18" charset="0"/>
              <a:cs typeface="Times New Roman" pitchFamily="18" charset="0"/>
            </a:endParaRPr>
          </a:p>
          <a:p>
            <a:endParaRPr lang="tr-TR" sz="2400" dirty="0"/>
          </a:p>
        </p:txBody>
      </p:sp>
    </p:spTree>
    <p:extLst>
      <p:ext uri="{BB962C8B-B14F-4D97-AF65-F5344CB8AC3E}">
        <p14:creationId xmlns:p14="http://schemas.microsoft.com/office/powerpoint/2010/main" val="218565812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4" y="1124744"/>
            <a:ext cx="12041082" cy="5616624"/>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anose="02020603050405020304" pitchFamily="18" charset="0"/>
                <a:cs typeface="Times New Roman" panose="02020603050405020304" pitchFamily="18" charset="0"/>
              </a:rPr>
              <a:t>7- Okul yöneticilerine destekleme ve yetiştirme kursları kapsamında hafta sonu ders verildiğinde Cumartesi ve Pazar günleri için kurs merkezi müdürlüğü/müdür yardımcılığı görevinden dolayı anılan günler için </a:t>
            </a:r>
            <a:r>
              <a:rPr lang="tr-TR" sz="3600" b="1" dirty="0" smtClean="0">
                <a:solidFill>
                  <a:srgbClr val="FF0000"/>
                </a:solidFill>
                <a:latin typeface="Times New Roman" panose="02020603050405020304" pitchFamily="18" charset="0"/>
                <a:cs typeface="Times New Roman" panose="02020603050405020304" pitchFamily="18" charset="0"/>
              </a:rPr>
              <a:t>2’şer saat ek ders ücreti ödenir mi?</a:t>
            </a:r>
          </a:p>
          <a:p>
            <a:pPr algn="just"/>
            <a:endParaRPr lang="tr-TR" sz="3600" dirty="0" smtClean="0">
              <a:solidFill>
                <a:srgbClr val="FF0000"/>
              </a:solidFill>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Cumartesi ve pazar günlerinde destekleme ve yetiştirme kurslarında fiilen ders okutan yöneticilerden aynı günlerde yönetim görevini de üstlenenlerin, </a:t>
            </a:r>
            <a:r>
              <a:rPr lang="tr-TR" sz="3600" b="1" dirty="0" smtClean="0">
                <a:latin typeface="Times New Roman" panose="02020603050405020304" pitchFamily="18" charset="0"/>
                <a:cs typeface="Times New Roman" panose="02020603050405020304" pitchFamily="18" charset="0"/>
              </a:rPr>
              <a:t>hem yönetim görevi karşılığında öngörülen </a:t>
            </a:r>
            <a:r>
              <a:rPr lang="tr-TR" sz="3600" b="1" dirty="0" smtClean="0">
                <a:solidFill>
                  <a:srgbClr val="FF0000"/>
                </a:solidFill>
                <a:latin typeface="Times New Roman" panose="02020603050405020304" pitchFamily="18" charset="0"/>
                <a:cs typeface="Times New Roman" panose="02020603050405020304" pitchFamily="18" charset="0"/>
              </a:rPr>
              <a:t>ek ders ücretinden hem de fiilen okuttukları dersler için</a:t>
            </a:r>
            <a:r>
              <a:rPr lang="tr-TR" sz="3600" b="1" dirty="0" smtClean="0">
                <a:latin typeface="Times New Roman" panose="02020603050405020304" pitchFamily="18" charset="0"/>
                <a:cs typeface="Times New Roman" panose="02020603050405020304" pitchFamily="18" charset="0"/>
              </a:rPr>
              <a:t> öngörülen ek ders ücretinden birlikte yararlandırılmaları </a:t>
            </a:r>
            <a:r>
              <a:rPr lang="tr-TR" sz="3600" b="1" dirty="0" smtClean="0">
                <a:solidFill>
                  <a:srgbClr val="FF0000"/>
                </a:solidFill>
                <a:latin typeface="Times New Roman" panose="02020603050405020304" pitchFamily="18" charset="0"/>
                <a:cs typeface="Times New Roman" panose="02020603050405020304" pitchFamily="18" charset="0"/>
              </a:rPr>
              <a:t>mümkün</a:t>
            </a:r>
            <a:r>
              <a:rPr lang="tr-TR" sz="3600" b="1" dirty="0" smtClean="0">
                <a:latin typeface="Times New Roman" panose="02020603050405020304" pitchFamily="18" charset="0"/>
                <a:cs typeface="Times New Roman" panose="02020603050405020304" pitchFamily="18" charset="0"/>
              </a:rPr>
              <a:t> bulunmaktadır. </a:t>
            </a:r>
          </a:p>
        </p:txBody>
      </p:sp>
    </p:spTree>
    <p:extLst>
      <p:ext uri="{BB962C8B-B14F-4D97-AF65-F5344CB8AC3E}">
        <p14:creationId xmlns:p14="http://schemas.microsoft.com/office/powerpoint/2010/main" val="126587854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003928"/>
            <a:ext cx="12041083" cy="5737439"/>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anose="02020603050405020304" pitchFamily="18" charset="0"/>
                <a:cs typeface="Times New Roman" panose="02020603050405020304" pitchFamily="18" charset="0"/>
              </a:rPr>
              <a:t>8- Ders ücreti karşılığı görevlendirilecek öğretmenlere (</a:t>
            </a:r>
            <a:r>
              <a:rPr lang="tr-TR" sz="3600" b="1" dirty="0" smtClean="0">
                <a:solidFill>
                  <a:srgbClr val="FF0000"/>
                </a:solidFill>
                <a:latin typeface="Times New Roman" panose="02020603050405020304" pitchFamily="18" charset="0"/>
                <a:cs typeface="Times New Roman" panose="02020603050405020304" pitchFamily="18" charset="0"/>
              </a:rPr>
              <a:t>ücretli öğretmenlere</a:t>
            </a:r>
            <a:r>
              <a:rPr lang="tr-TR" sz="3600" b="1" dirty="0" smtClean="0">
                <a:latin typeface="Times New Roman" panose="02020603050405020304" pitchFamily="18" charset="0"/>
                <a:cs typeface="Times New Roman" panose="02020603050405020304" pitchFamily="18" charset="0"/>
              </a:rPr>
              <a:t>) destekleme ve yetiştirme kursları kapsamında haftada en çok kaç saat ders görevi verilebilir? Bu öğretmenlerin ders ücreti </a:t>
            </a:r>
            <a:r>
              <a:rPr lang="tr-TR" sz="3600" b="1" dirty="0" smtClean="0">
                <a:solidFill>
                  <a:srgbClr val="FF0000"/>
                </a:solidFill>
                <a:latin typeface="Times New Roman" panose="02020603050405020304" pitchFamily="18" charset="0"/>
                <a:cs typeface="Times New Roman" panose="02020603050405020304" pitchFamily="18" charset="0"/>
              </a:rPr>
              <a:t>%100 fazlasıyla ödenir mi</a:t>
            </a:r>
            <a:r>
              <a:rPr lang="tr-TR" sz="3600" b="1" dirty="0" smtClean="0">
                <a:latin typeface="Times New Roman" panose="02020603050405020304" pitchFamily="18" charset="0"/>
                <a:cs typeface="Times New Roman" panose="02020603050405020304" pitchFamily="18" charset="0"/>
              </a:rPr>
              <a:t>?</a:t>
            </a:r>
          </a:p>
          <a:p>
            <a:pPr algn="just"/>
            <a:endParaRPr lang="tr-TR" sz="20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Öğretmen ihtiyacının kadrolu öğretmenlerce karşılanmasının mümkün olmadığı durumlarda bu kapsamda ek ders ücreti karşılığında ders okutmak üzere görevlendirilenlere,  anılan Kararın yukarıda belirtilen 9'uncu maddesine göre haftada en </a:t>
            </a:r>
            <a:r>
              <a:rPr lang="tr-TR" sz="3600" dirty="0" smtClean="0">
                <a:solidFill>
                  <a:srgbClr val="FF0000"/>
                </a:solidFill>
                <a:latin typeface="Times New Roman" panose="02020603050405020304" pitchFamily="18" charset="0"/>
                <a:cs typeface="Times New Roman" panose="02020603050405020304" pitchFamily="18" charset="0"/>
              </a:rPr>
              <a:t>fazla 30 saate kadar </a:t>
            </a:r>
            <a:r>
              <a:rPr lang="tr-TR" sz="3600" dirty="0" smtClean="0">
                <a:latin typeface="Times New Roman" panose="02020603050405020304" pitchFamily="18" charset="0"/>
                <a:cs typeface="Times New Roman" panose="02020603050405020304" pitchFamily="18" charset="0"/>
              </a:rPr>
              <a:t>ders görevi verilmesi mümkün olup, bu konumda olanlara ödenecek ek ders ücretinin </a:t>
            </a:r>
            <a:r>
              <a:rPr lang="tr-TR" sz="3600" b="1" dirty="0" smtClean="0">
                <a:solidFill>
                  <a:srgbClr val="FF0000"/>
                </a:solidFill>
                <a:latin typeface="Times New Roman" panose="02020603050405020304" pitchFamily="18" charset="0"/>
                <a:cs typeface="Times New Roman" panose="02020603050405020304" pitchFamily="18" charset="0"/>
              </a:rPr>
              <a:t>yüzde yüz fazlasıyla</a:t>
            </a:r>
            <a:r>
              <a:rPr lang="tr-TR" sz="3600" b="1" dirty="0" smtClean="0">
                <a:latin typeface="Times New Roman" panose="02020603050405020304" pitchFamily="18" charset="0"/>
                <a:cs typeface="Times New Roman" panose="02020603050405020304" pitchFamily="18" charset="0"/>
              </a:rPr>
              <a:t> ödenmesi ise </a:t>
            </a:r>
            <a:r>
              <a:rPr lang="tr-TR" sz="3600" b="1" dirty="0" smtClean="0">
                <a:solidFill>
                  <a:srgbClr val="FF0000"/>
                </a:solidFill>
                <a:latin typeface="Times New Roman" panose="02020603050405020304" pitchFamily="18" charset="0"/>
                <a:cs typeface="Times New Roman" panose="02020603050405020304" pitchFamily="18" charset="0"/>
              </a:rPr>
              <a:t>mümkün </a:t>
            </a:r>
            <a:r>
              <a:rPr lang="tr-TR" sz="3600" b="1" u="sng" dirty="0" smtClean="0">
                <a:solidFill>
                  <a:srgbClr val="FF0000"/>
                </a:solidFill>
                <a:latin typeface="Times New Roman" panose="02020603050405020304" pitchFamily="18" charset="0"/>
                <a:cs typeface="Times New Roman" panose="02020603050405020304" pitchFamily="18" charset="0"/>
              </a:rPr>
              <a:t>bulunmamaktadır</a:t>
            </a:r>
            <a:r>
              <a:rPr lang="tr-TR" sz="3600" b="1" u="sng"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4729239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003929"/>
            <a:ext cx="12041083" cy="5737439"/>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anose="02020603050405020304" pitchFamily="18" charset="0"/>
                <a:cs typeface="Times New Roman" panose="02020603050405020304" pitchFamily="18" charset="0"/>
              </a:rPr>
              <a:t>9- Ders ücreti karşılığı görevlendirilen bir öğretmen (</a:t>
            </a:r>
            <a:r>
              <a:rPr lang="tr-TR" sz="3600" b="1" dirty="0" smtClean="0">
                <a:solidFill>
                  <a:srgbClr val="FF0000"/>
                </a:solidFill>
                <a:latin typeface="Times New Roman" panose="02020603050405020304" pitchFamily="18" charset="0"/>
                <a:cs typeface="Times New Roman" panose="02020603050405020304" pitchFamily="18" charset="0"/>
              </a:rPr>
              <a:t>ücretli öğretmen</a:t>
            </a:r>
            <a:r>
              <a:rPr lang="tr-TR" sz="3600" b="1" dirty="0" smtClean="0">
                <a:latin typeface="Times New Roman" panose="02020603050405020304" pitchFamily="18" charset="0"/>
                <a:cs typeface="Times New Roman" panose="02020603050405020304" pitchFamily="18" charset="0"/>
              </a:rPr>
              <a:t>) okuldaki derslerden 20 saat görev almış ise destekleme ve yetiştirme kursları kapsamında bu öğretmene en çok kaç saat daha ders görevi verilebilir? </a:t>
            </a:r>
          </a:p>
          <a:p>
            <a:pPr algn="just"/>
            <a:endParaRPr lang="tr-TR" sz="25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Ek ders ücreti karşılığında ders okutmak üzere görevlendirilenlere haftada en fazla 30  saat ders görevi verilebileceğinden, rutin müfredat kapsamında 20 saat ders okutan öğretmene destekleme ve yetiştirme kursunda en fazla 10 saat ders görevi verilmesi mümkün olabilecektir.</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472298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189756" y="1003928"/>
            <a:ext cx="11925140" cy="5737439"/>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anose="02020603050405020304" pitchFamily="18" charset="0"/>
                <a:cs typeface="Times New Roman" panose="02020603050405020304" pitchFamily="18" charset="0"/>
              </a:rPr>
              <a:t>10- Yedek subay öğretmenlere kurslarda görev verilmesi halinde, ek ders ücreti ödenir mi?</a:t>
            </a:r>
          </a:p>
          <a:p>
            <a:pPr algn="just"/>
            <a:endParaRPr lang="tr-TR" sz="25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Askerlik yükümlülüğünü Bakanlığımız emrinde öğretmen olarak yerine getirenlere, </a:t>
            </a:r>
            <a:r>
              <a:rPr lang="tr-TR" sz="3600" b="1" u="sng" dirty="0" smtClean="0">
                <a:latin typeface="Times New Roman" panose="02020603050405020304" pitchFamily="18" charset="0"/>
                <a:cs typeface="Times New Roman" panose="02020603050405020304" pitchFamily="18" charset="0"/>
              </a:rPr>
              <a:t>Askerlik Yükümlülüğünü Milli Eğitim Bakanlığı Emrinde Öğretmen Olarak Yerine Getirecekler Hakkında Yönetmeliğin 14’üncü maddesi</a:t>
            </a:r>
            <a:r>
              <a:rPr lang="tr-TR" sz="3600" dirty="0" smtClean="0">
                <a:latin typeface="Times New Roman" panose="02020603050405020304" pitchFamily="18" charset="0"/>
                <a:cs typeface="Times New Roman" panose="02020603050405020304" pitchFamily="18" charset="0"/>
              </a:rPr>
              <a:t>nde yer alan; "Bunlara öğretmenlikten dolayı ayrıca bir ücret ödenmez.”  hükmü karşısında, yetiştirme kursunda okuttukları derslere bağlı olarak ek ders </a:t>
            </a:r>
            <a:r>
              <a:rPr lang="tr-TR" sz="3600" dirty="0" smtClean="0">
                <a:solidFill>
                  <a:srgbClr val="FF0000"/>
                </a:solidFill>
                <a:latin typeface="Times New Roman" panose="02020603050405020304" pitchFamily="18" charset="0"/>
                <a:cs typeface="Times New Roman" panose="02020603050405020304" pitchFamily="18" charset="0"/>
              </a:rPr>
              <a:t>ücreti ödenmesi mümkün bulunmamaktadır</a:t>
            </a:r>
            <a:r>
              <a:rPr lang="tr-TR" sz="3600" dirty="0" smtClean="0">
                <a:latin typeface="Times New Roman" panose="02020603050405020304" pitchFamily="18" charset="0"/>
                <a:cs typeface="Times New Roman" panose="02020603050405020304" pitchFamily="18" charset="0"/>
              </a:rPr>
              <a:t>.</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222879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2 İçerik Yer Tutucusu"/>
          <p:cNvSpPr txBox="1">
            <a:spLocks/>
          </p:cNvSpPr>
          <p:nvPr/>
        </p:nvSpPr>
        <p:spPr>
          <a:xfrm>
            <a:off x="73813" y="1034714"/>
            <a:ext cx="12041083" cy="5706654"/>
          </a:xfrm>
          <a:prstGeom prst="rect">
            <a:avLst/>
          </a:prstGeom>
        </p:spPr>
        <p:txBody>
          <a:bodyPr vert="horz" lIns="91440" tIns="45720" rIns="91440" bIns="45720" rtlCol="0">
            <a:no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200" b="1" dirty="0" smtClean="0">
                <a:solidFill>
                  <a:srgbClr val="FF0000"/>
                </a:solidFill>
                <a:latin typeface="Times" panose="02020603050405020304" pitchFamily="18" charset="0"/>
                <a:cs typeface="Times" panose="02020603050405020304" pitchFamily="18" charset="0"/>
              </a:rPr>
              <a:t>Askerlik Yükümlülüğünü Millî Eğitim Bakanlığı Emrinde Öğretmen Olarak Yerine Getirecekler Hakkında Yönetmelik</a:t>
            </a:r>
          </a:p>
          <a:p>
            <a:pPr algn="just"/>
            <a:r>
              <a:rPr lang="tr-TR" sz="3200" b="1" dirty="0" smtClean="0">
                <a:latin typeface="Times" panose="02020603050405020304" pitchFamily="18" charset="0"/>
                <a:cs typeface="Times" panose="02020603050405020304" pitchFamily="18" charset="0"/>
              </a:rPr>
              <a:t>	Madde 14 — </a:t>
            </a:r>
            <a:r>
              <a:rPr lang="tr-TR" sz="3200" dirty="0" smtClean="0">
                <a:latin typeface="Times" panose="02020603050405020304" pitchFamily="18" charset="0"/>
                <a:cs typeface="Times" panose="02020603050405020304" pitchFamily="18" charset="0"/>
              </a:rPr>
              <a:t>Millî Eğitim Bakanlığı emrinde öğretmen olarak görev alacak 1111 ve 1076 sayılı Kanunlara tâbi yükümlülerin özlük hakları aşağıda belirtilmiştir: a) 1076 sayılı Kanuna tâbi yükümlülerden, Millî Eğitim Bakanlığı emrinde öğretmen olarak görev yapmak üzere ayrılanlara, fiilen öğretmenlik görevine başladıkları tarihten itibaren 27/7/1967 tarihli ve 926 sayılı Türk </a:t>
            </a:r>
            <a:r>
              <a:rPr lang="tr-TR" sz="3200" dirty="0" err="1" smtClean="0">
                <a:latin typeface="Times" panose="02020603050405020304" pitchFamily="18" charset="0"/>
                <a:cs typeface="Times" panose="02020603050405020304" pitchFamily="18" charset="0"/>
              </a:rPr>
              <a:t>Silâhlı</a:t>
            </a:r>
            <a:r>
              <a:rPr lang="tr-TR" sz="3200" dirty="0" smtClean="0">
                <a:latin typeface="Times" panose="02020603050405020304" pitchFamily="18" charset="0"/>
                <a:cs typeface="Times" panose="02020603050405020304" pitchFamily="18" charset="0"/>
              </a:rPr>
              <a:t> Kuvvetleri Personel Kanununda asteğmenler için tespit edilen aylık, ödenek, yardım ve tazminatlar Millî Eğitim Bakanlığınca ödenir ve bu yükümlülerin aylıklarından Ordu Yardımlaşma Kurumu aidatı kesilir. </a:t>
            </a:r>
            <a:r>
              <a:rPr lang="tr-TR" sz="3200" b="1" dirty="0" smtClean="0">
                <a:latin typeface="Times" panose="02020603050405020304" pitchFamily="18" charset="0"/>
                <a:cs typeface="Times" panose="02020603050405020304" pitchFamily="18" charset="0"/>
              </a:rPr>
              <a:t>Bunlara öğretmenlikten dolayı ayrıca bir ücret ödenmez. </a:t>
            </a:r>
            <a:endParaRPr lang="tr-TR" sz="3200" b="1"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215571056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196752"/>
            <a:ext cx="12041083" cy="5400600"/>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4000" b="1" dirty="0" smtClean="0">
                <a:latin typeface="Times New Roman" panose="02020603050405020304" pitchFamily="18" charset="0"/>
                <a:cs typeface="Times New Roman" panose="02020603050405020304" pitchFamily="18" charset="0"/>
              </a:rPr>
              <a:t>11. Destekleme ve Yetiştirme Kurslarında rehberlik öğretmenlerine görev verilebilir mi?</a:t>
            </a:r>
          </a:p>
          <a:p>
            <a:pPr algn="just"/>
            <a:endParaRPr lang="tr-TR" sz="2500" b="1" dirty="0" smtClean="0">
              <a:latin typeface="Times New Roman" panose="02020603050405020304" pitchFamily="18" charset="0"/>
              <a:cs typeface="Times New Roman" panose="02020603050405020304" pitchFamily="18" charset="0"/>
            </a:endParaRPr>
          </a:p>
          <a:p>
            <a:pPr algn="just"/>
            <a:r>
              <a:rPr lang="tr-TR" sz="4000" dirty="0" smtClean="0">
                <a:latin typeface="Times New Roman" panose="02020603050405020304" pitchFamily="18" charset="0"/>
                <a:cs typeface="Times New Roman" panose="02020603050405020304" pitchFamily="18" charset="0"/>
              </a:rPr>
              <a:t>Kurslarda rehberlik öğretmenlerine </a:t>
            </a:r>
            <a:r>
              <a:rPr lang="tr-TR" sz="4000" b="1" u="sng" dirty="0" smtClean="0">
                <a:latin typeface="Times New Roman" panose="02020603050405020304" pitchFamily="18" charset="0"/>
                <a:cs typeface="Times New Roman" panose="02020603050405020304" pitchFamily="18" charset="0"/>
              </a:rPr>
              <a:t>Rehberlik ve Psikolojik Danışma Hizmetleri Yönetmeliği</a:t>
            </a:r>
            <a:r>
              <a:rPr lang="tr-TR" sz="4000" dirty="0" smtClean="0">
                <a:latin typeface="Times New Roman" panose="02020603050405020304" pitchFamily="18" charset="0"/>
                <a:cs typeface="Times New Roman" panose="02020603050405020304" pitchFamily="18" charset="0"/>
              </a:rPr>
              <a:t>’nin 54 ve 55. maddesi gereğince </a:t>
            </a:r>
            <a:r>
              <a:rPr lang="tr-TR" sz="4000" dirty="0" smtClean="0">
                <a:solidFill>
                  <a:srgbClr val="FF0000"/>
                </a:solidFill>
                <a:latin typeface="Times New Roman" panose="02020603050405020304" pitchFamily="18" charset="0"/>
                <a:cs typeface="Times New Roman" panose="02020603050405020304" pitchFamily="18" charset="0"/>
              </a:rPr>
              <a:t>görev verilemez</a:t>
            </a:r>
            <a:r>
              <a:rPr lang="tr-TR" sz="4000" dirty="0" smtClean="0">
                <a:latin typeface="Times New Roman" panose="02020603050405020304" pitchFamily="18" charset="0"/>
                <a:cs typeface="Times New Roman" panose="02020603050405020304" pitchFamily="18" charset="0"/>
              </a:rPr>
              <a:t>.</a:t>
            </a:r>
            <a:endParaRPr lang="tr-T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318336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fontScale="92500" lnSpcReduction="10000"/>
          </a:bodyPr>
          <a:lstStyle/>
          <a:p>
            <a:pPr algn="ctr"/>
            <a:r>
              <a:rPr lang="tr-TR" sz="2800" b="1" cap="all" dirty="0">
                <a:solidFill>
                  <a:schemeClr val="bg1"/>
                </a:solidFill>
                <a:latin typeface="Times New Roman" panose="02020603050405020304" pitchFamily="18" charset="0"/>
                <a:cs typeface="Times New Roman" panose="02020603050405020304" pitchFamily="18" charset="0"/>
              </a:rPr>
              <a:t>MİLLÎ</a:t>
            </a:r>
            <a:r>
              <a:rPr lang="tr-TR" sz="2800" b="1" dirty="0">
                <a:solidFill>
                  <a:schemeClr val="bg1"/>
                </a:solidFill>
                <a:latin typeface="Times New Roman" panose="02020603050405020304" pitchFamily="18" charset="0"/>
                <a:cs typeface="Times New Roman" panose="02020603050405020304" pitchFamily="18" charset="0"/>
              </a:rPr>
              <a:t> EĞİTİM BAKANLIĞI </a:t>
            </a:r>
            <a:br>
              <a:rPr lang="tr-TR" sz="2800" b="1" dirty="0">
                <a:solidFill>
                  <a:schemeClr val="bg1"/>
                </a:solidFill>
                <a:latin typeface="Times New Roman" panose="02020603050405020304" pitchFamily="18" charset="0"/>
                <a:cs typeface="Times New Roman" panose="02020603050405020304" pitchFamily="18" charset="0"/>
              </a:rPr>
            </a:br>
            <a:r>
              <a:rPr lang="tr-TR" sz="2800" b="1" dirty="0" smtClean="0">
                <a:solidFill>
                  <a:schemeClr val="bg1"/>
                </a:solidFill>
                <a:latin typeface="Times New Roman" panose="02020603050405020304" pitchFamily="18" charset="0"/>
                <a:cs typeface="Times New Roman" panose="02020603050405020304" pitchFamily="18" charset="0"/>
              </a:rPr>
              <a:t>Rehberlik ve Psikolojik Danışma Hizmetleri Yönetmeliği</a:t>
            </a:r>
            <a:endParaRPr lang="tr-TR" sz="2800" dirty="0">
              <a:solidFill>
                <a:schemeClr val="bg1"/>
              </a:solidFill>
              <a:latin typeface="Times" panose="02020603050405020304" pitchFamily="18" charset="0"/>
              <a:cs typeface="Times" panose="02020603050405020304" pitchFamily="18" charset="0"/>
            </a:endParaRP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053388"/>
            <a:ext cx="12041083" cy="5687980"/>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000" b="1" dirty="0" smtClean="0">
                <a:latin typeface="Times New Roman" panose="02020603050405020304" pitchFamily="18" charset="0"/>
                <a:cs typeface="Times New Roman" panose="02020603050405020304" pitchFamily="18" charset="0"/>
              </a:rPr>
              <a:t>Çalışma Saatleri ve İzinler</a:t>
            </a:r>
            <a:endParaRPr lang="tr-TR" sz="3000" dirty="0" smtClean="0">
              <a:latin typeface="Times New Roman" panose="02020603050405020304" pitchFamily="18" charset="0"/>
              <a:cs typeface="Times New Roman" panose="02020603050405020304" pitchFamily="18" charset="0"/>
            </a:endParaRPr>
          </a:p>
          <a:p>
            <a:pPr algn="just"/>
            <a:r>
              <a:rPr lang="tr-TR" sz="3000" b="1" dirty="0" smtClean="0">
                <a:latin typeface="Times New Roman" panose="02020603050405020304" pitchFamily="18" charset="0"/>
                <a:cs typeface="Times New Roman" panose="02020603050405020304" pitchFamily="18" charset="0"/>
              </a:rPr>
              <a:t>Madde 54</a:t>
            </a:r>
            <a:r>
              <a:rPr lang="tr-TR" sz="3000" dirty="0" smtClean="0">
                <a:latin typeface="Times New Roman" panose="02020603050405020304" pitchFamily="18" charset="0"/>
                <a:cs typeface="Times New Roman" panose="02020603050405020304" pitchFamily="18" charset="0"/>
              </a:rPr>
              <a:t> - Rehberlik ve psikolojik danışma servislerinde görevli psikolojik danışmanların çalışma süreleri </a:t>
            </a:r>
            <a:r>
              <a:rPr lang="tr-TR" sz="3000" b="1" dirty="0" smtClean="0">
                <a:latin typeface="Times New Roman" panose="02020603050405020304" pitchFamily="18" charset="0"/>
                <a:cs typeface="Times New Roman" panose="02020603050405020304" pitchFamily="18" charset="0"/>
              </a:rPr>
              <a:t>haftalık 30 iş saati</a:t>
            </a:r>
            <a:r>
              <a:rPr lang="tr-TR" sz="3000" dirty="0" smtClean="0">
                <a:latin typeface="Times New Roman" panose="02020603050405020304" pitchFamily="18" charset="0"/>
                <a:cs typeface="Times New Roman" panose="02020603050405020304" pitchFamily="18" charset="0"/>
              </a:rPr>
              <a:t>dir. Günlük çalışma saatleri eğitim-öğretim kurumunun özellik ve ihtiyaçlarına göre okul müdürlüğünce düzenlenir. Bu elemanlar izin ve tatillerini diğer öğretmenler gibi kullanırlar.</a:t>
            </a:r>
          </a:p>
          <a:p>
            <a:pPr algn="just"/>
            <a:r>
              <a:rPr lang="tr-TR" sz="3000" b="1" dirty="0" smtClean="0">
                <a:latin typeface="Times New Roman" panose="02020603050405020304" pitchFamily="18" charset="0"/>
                <a:cs typeface="Times New Roman" panose="02020603050405020304" pitchFamily="18" charset="0"/>
              </a:rPr>
              <a:t>Verilemeyecek Görevler</a:t>
            </a:r>
            <a:endParaRPr lang="tr-TR" sz="3000" dirty="0" smtClean="0">
              <a:latin typeface="Times New Roman" panose="02020603050405020304" pitchFamily="18" charset="0"/>
              <a:cs typeface="Times New Roman" panose="02020603050405020304" pitchFamily="18" charset="0"/>
            </a:endParaRPr>
          </a:p>
          <a:p>
            <a:pPr algn="just"/>
            <a:r>
              <a:rPr lang="tr-TR" sz="3000" b="1" dirty="0" smtClean="0">
                <a:latin typeface="Times New Roman" panose="02020603050405020304" pitchFamily="18" charset="0"/>
                <a:cs typeface="Times New Roman" panose="02020603050405020304" pitchFamily="18" charset="0"/>
              </a:rPr>
              <a:t>Madde 55</a:t>
            </a:r>
            <a:r>
              <a:rPr lang="tr-TR" sz="3000" dirty="0" smtClean="0">
                <a:latin typeface="Times New Roman" panose="02020603050405020304" pitchFamily="18" charset="0"/>
                <a:cs typeface="Times New Roman" panose="02020603050405020304" pitchFamily="18" charset="0"/>
              </a:rPr>
              <a:t> -Eğitim-öğretim kurumlarındaki rehberlik ve psikolojik danışma servislerinde görevli psikolojik danışmanlara yönetim, büro işlerinde, </a:t>
            </a:r>
            <a:r>
              <a:rPr lang="tr-TR" sz="3000" b="1" dirty="0" smtClean="0">
                <a:latin typeface="Times New Roman" panose="02020603050405020304" pitchFamily="18" charset="0"/>
                <a:cs typeface="Times New Roman" panose="02020603050405020304" pitchFamily="18" charset="0"/>
              </a:rPr>
              <a:t>ders</a:t>
            </a:r>
            <a:r>
              <a:rPr lang="tr-TR" sz="3000" dirty="0" smtClean="0">
                <a:latin typeface="Times New Roman" panose="02020603050405020304" pitchFamily="18" charset="0"/>
                <a:cs typeface="Times New Roman" panose="02020603050405020304" pitchFamily="18" charset="0"/>
              </a:rPr>
              <a:t>, nöbet ve sınav gibi rehberlik ve psikolojik danışmadaki hizmet alanlarıyla ilişkisiz konularda görev verilemez. Ancak bu durum yönetici olarak atanmalarına engel teşkil etmez.</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021230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340768"/>
            <a:ext cx="11925255" cy="5400600"/>
          </a:xfrm>
          <a:prstGeom prst="rect">
            <a:avLst/>
          </a:prstGeom>
        </p:spPr>
        <p:txBody>
          <a:bodyPr vert="horz" lIns="91440" tIns="45720" rIns="91440" bIns="45720" rtlCol="0">
            <a:normAutofit fontScale="92500"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2900" b="1" dirty="0" smtClean="0">
                <a:latin typeface="Times New Roman" panose="02020603050405020304" pitchFamily="18" charset="0"/>
                <a:cs typeface="Times New Roman" panose="02020603050405020304" pitchFamily="18" charset="0"/>
              </a:rPr>
              <a:t>12- Destekleme ve yetiştirme kursları kapsamında hafta sonu görevlendirilen memur ve hizmetli personele herhangi bir ödeme yapılacak mıdır?</a:t>
            </a:r>
          </a:p>
          <a:p>
            <a:pPr algn="just"/>
            <a:endParaRPr lang="tr-TR" sz="600" dirty="0" smtClean="0">
              <a:latin typeface="Times New Roman" panose="02020603050405020304" pitchFamily="18" charset="0"/>
              <a:cs typeface="Times New Roman" panose="02020603050405020304" pitchFamily="18" charset="0"/>
            </a:endParaRPr>
          </a:p>
          <a:p>
            <a:pPr algn="just"/>
            <a:r>
              <a:rPr lang="tr-TR" sz="2900" dirty="0" smtClean="0">
                <a:latin typeface="Times New Roman" panose="02020603050405020304" pitchFamily="18" charset="0"/>
                <a:cs typeface="Times New Roman" panose="02020603050405020304" pitchFamily="18" charset="0"/>
              </a:rPr>
              <a:t>Söz konusu personele, bugün itibarıyla farklı bir ödeme yapılması mümkün olmamakla birlikte, </a:t>
            </a:r>
            <a:r>
              <a:rPr lang="tr-TR" sz="2900" b="1" dirty="0" smtClean="0">
                <a:latin typeface="Times New Roman" panose="02020603050405020304" pitchFamily="18" charset="0"/>
                <a:cs typeface="Times New Roman" panose="02020603050405020304" pitchFamily="18" charset="0"/>
              </a:rPr>
              <a:t>Kamu Görevlilerinin Geneline ve Hizmet Kollarına Yönelik Mali ve Sosyal Haklara İlişkin 2016 ve 2017 Yıllarını Kapsayan 3. Dönem Toplu Sözleşmenin “Eğitim, Öğretim ve Bilim Hizmet Koluna İlişkin Toplu Sözleşme”</a:t>
            </a:r>
            <a:r>
              <a:rPr lang="tr-TR" sz="2900" dirty="0" smtClean="0">
                <a:latin typeface="Times New Roman" panose="02020603050405020304" pitchFamily="18" charset="0"/>
                <a:cs typeface="Times New Roman" panose="02020603050405020304" pitchFamily="18" charset="0"/>
              </a:rPr>
              <a:t> bölümünün 23'üncü maddesinde yer alan; "Milli Eğitim Bakanlığı Örgün ve Yaygın Eğitimi Destekleme ve Yetiştirme Kursları Yönergesi kapsamında açılan kurs merkezlerinde görev yapan yönetici ve öğretmenler hariç olmak üzere normal çalışma saatleri dışında bu merkezlerde kurs süresince fiilen çalışan memurlara, bu çalışmaları karşılığında </a:t>
            </a:r>
            <a:r>
              <a:rPr lang="tr-TR" sz="2900" b="1" dirty="0" smtClean="0">
                <a:latin typeface="Times New Roman" panose="02020603050405020304" pitchFamily="18" charset="0"/>
                <a:cs typeface="Times New Roman" panose="02020603050405020304" pitchFamily="18" charset="0"/>
              </a:rPr>
              <a:t>ayda 50 saati geçmemek üzere yılı merkezi yönetim bütçe kanununda belirlenen fazla çalışma saat ücretinin iki katı tutarında fazla çalışma ücreti ödenir.</a:t>
            </a:r>
            <a:r>
              <a:rPr lang="tr-TR" sz="2900" dirty="0" smtClean="0">
                <a:latin typeface="Times New Roman" panose="02020603050405020304" pitchFamily="18" charset="0"/>
                <a:cs typeface="Times New Roman" panose="02020603050405020304" pitchFamily="18" charset="0"/>
              </a:rPr>
              <a:t>" hükmü bağlamında, </a:t>
            </a:r>
            <a:r>
              <a:rPr lang="tr-TR" sz="2900" b="1" dirty="0" smtClean="0">
                <a:solidFill>
                  <a:srgbClr val="FF0000"/>
                </a:solidFill>
                <a:latin typeface="Times New Roman" panose="02020603050405020304" pitchFamily="18" charset="0"/>
                <a:cs typeface="Times New Roman" panose="02020603050405020304" pitchFamily="18" charset="0"/>
              </a:rPr>
              <a:t>01.01.2016 tarihinden itibaren </a:t>
            </a:r>
            <a:r>
              <a:rPr lang="tr-TR" sz="2900" dirty="0" smtClean="0">
                <a:latin typeface="Times New Roman" panose="02020603050405020304" pitchFamily="18" charset="0"/>
                <a:cs typeface="Times New Roman" panose="02020603050405020304" pitchFamily="18" charset="0"/>
              </a:rPr>
              <a:t>bu kapsamda normal çalışma saatleri ve günleri dışında fiilen yaptıkları çalışma karşılığında fazla çalışma ücreti ödenmesi mümkün olabilecektir. </a:t>
            </a:r>
          </a:p>
          <a:p>
            <a:pPr algn="just"/>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214062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1"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32506" y="104320"/>
            <a:ext cx="853200" cy="864000"/>
          </a:xfrm>
          <a:prstGeom prst="rect">
            <a:avLst/>
          </a:prstGeom>
          <a:noFill/>
        </p:spPr>
      </p:pic>
      <p:pic>
        <p:nvPicPr>
          <p:cNvPr id="12" name="Resim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grpSp>
        <p:nvGrpSpPr>
          <p:cNvPr id="15" name="55 Grup"/>
          <p:cNvGrpSpPr/>
          <p:nvPr/>
        </p:nvGrpSpPr>
        <p:grpSpPr>
          <a:xfrm>
            <a:off x="32506" y="104320"/>
            <a:ext cx="853200" cy="864000"/>
            <a:chOff x="48425" y="45559"/>
            <a:chExt cx="853200" cy="864000"/>
          </a:xfrm>
        </p:grpSpPr>
        <p:sp>
          <p:nvSpPr>
            <p:cNvPr id="18"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9"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6" name="14 Başlık"/>
          <p:cNvSpPr txBox="1">
            <a:spLocks/>
          </p:cNvSpPr>
          <p:nvPr/>
        </p:nvSpPr>
        <p:spPr>
          <a:xfrm>
            <a:off x="-73929" y="1"/>
            <a:ext cx="12188825" cy="961710"/>
          </a:xfrm>
          <a:prstGeom prst="rect">
            <a:avLst/>
          </a:prstGeom>
          <a:ln>
            <a:noFill/>
          </a:ln>
        </p:spPr>
        <p:txBody>
          <a:bodyPr vert="horz" lIns="91440" tIns="45720" rIns="91440" bIns="45720" rtlCol="0" anchor="b">
            <a:normAutofit/>
          </a:bodyPr>
          <a:lstStyle/>
          <a:p>
            <a:pPr lvl="0" algn="ctr">
              <a:lnSpc>
                <a:spcPct val="90000"/>
              </a:lnSpc>
              <a:spcBef>
                <a:spcPct val="0"/>
              </a:spcBef>
              <a:defRPr/>
            </a:pPr>
            <a:r>
              <a:rPr lang="tr-TR" sz="1500" b="1" spc="100" dirty="0" smtClean="0">
                <a:solidFill>
                  <a:schemeClr val="bg1"/>
                </a:solidFill>
                <a:latin typeface="Verdana" pitchFamily="34" charset="0"/>
                <a:ea typeface="Verdana" pitchFamily="34" charset="0"/>
                <a:cs typeface="Verdana" pitchFamily="34" charset="0"/>
              </a:rPr>
              <a:t>KONYA İL MİLLİ EĞİTİM MÜDÜRLÜĞÜ  </a:t>
            </a:r>
          </a:p>
        </p:txBody>
      </p:sp>
      <p:sp>
        <p:nvSpPr>
          <p:cNvPr id="10" name="Dikdörtgen 9"/>
          <p:cNvSpPr/>
          <p:nvPr/>
        </p:nvSpPr>
        <p:spPr>
          <a:xfrm>
            <a:off x="1485900" y="1340768"/>
            <a:ext cx="9505056" cy="4339650"/>
          </a:xfrm>
          <a:prstGeom prst="rect">
            <a:avLst/>
          </a:prstGeom>
        </p:spPr>
        <p:txBody>
          <a:bodyPr wrap="square">
            <a:spAutoFit/>
          </a:bodyPr>
          <a:lstStyle/>
          <a:p>
            <a:pPr algn="ctr">
              <a:buNone/>
            </a:pPr>
            <a:r>
              <a:rPr lang="tr-TR" sz="2800" b="1" dirty="0" smtClean="0">
                <a:solidFill>
                  <a:srgbClr val="FF0000"/>
                </a:solidFill>
              </a:rPr>
              <a:t>İL MİLLİ EĞİTİM MÜDÜRLÜĞÜ</a:t>
            </a:r>
            <a:r>
              <a:rPr lang="tr-TR" sz="2800" b="1" dirty="0">
                <a:solidFill>
                  <a:srgbClr val="FF0000"/>
                </a:solidFill>
              </a:rPr>
              <a:t/>
            </a:r>
            <a:br>
              <a:rPr lang="tr-TR" sz="2800" b="1" dirty="0">
                <a:solidFill>
                  <a:srgbClr val="FF0000"/>
                </a:solidFill>
              </a:rPr>
            </a:br>
            <a:r>
              <a:rPr lang="tr-TR" sz="2800" b="1" dirty="0">
                <a:solidFill>
                  <a:srgbClr val="FF0000"/>
                </a:solidFill>
              </a:rPr>
              <a:t>Ölçme, Değerlendirme ve Sınav Hizmetleri </a:t>
            </a:r>
          </a:p>
          <a:p>
            <a:pPr algn="ctr">
              <a:buNone/>
            </a:pPr>
            <a:r>
              <a:rPr lang="tr-TR" sz="2800" b="1" dirty="0" smtClean="0">
                <a:solidFill>
                  <a:srgbClr val="FF0000"/>
                </a:solidFill>
              </a:rPr>
              <a:t>Bölümü</a:t>
            </a:r>
            <a:endParaRPr lang="tr-TR" sz="2800" b="1" dirty="0">
              <a:solidFill>
                <a:srgbClr val="FF0000"/>
              </a:solidFill>
            </a:endParaRPr>
          </a:p>
          <a:p>
            <a:pPr algn="ctr">
              <a:buNone/>
            </a:pPr>
            <a:endParaRPr lang="tr-TR" sz="2400" b="1" dirty="0"/>
          </a:p>
          <a:p>
            <a:pPr algn="ctr">
              <a:buNone/>
            </a:pPr>
            <a:r>
              <a:rPr lang="tr-TR" sz="4000" b="1" dirty="0" smtClean="0"/>
              <a:t>DESTEKLEME VE YETİŞTİRME KURSLARI </a:t>
            </a:r>
          </a:p>
          <a:p>
            <a:pPr algn="ctr">
              <a:buNone/>
            </a:pPr>
            <a:r>
              <a:rPr lang="tr-TR" sz="4000" b="1" dirty="0" smtClean="0"/>
              <a:t>EK DERS ÜCRETLERİ</a:t>
            </a:r>
          </a:p>
          <a:p>
            <a:pPr algn="ctr">
              <a:buNone/>
            </a:pPr>
            <a:endParaRPr lang="tr-TR" sz="3200" b="1" dirty="0">
              <a:solidFill>
                <a:srgbClr val="FF0000"/>
              </a:solidFill>
            </a:endParaRPr>
          </a:p>
          <a:p>
            <a:pPr algn="ctr">
              <a:buNone/>
            </a:pPr>
            <a:r>
              <a:rPr lang="tr-TR" sz="2800" b="1" dirty="0" smtClean="0">
                <a:latin typeface="Times New Roman" panose="02020603050405020304" pitchFamily="18" charset="0"/>
                <a:cs typeface="Times New Roman" panose="02020603050405020304" pitchFamily="18" charset="0"/>
              </a:rPr>
              <a:t>Konya </a:t>
            </a:r>
            <a:r>
              <a:rPr lang="tr-TR" sz="2800" b="1" dirty="0">
                <a:latin typeface="Times New Roman" panose="02020603050405020304" pitchFamily="18" charset="0"/>
                <a:cs typeface="Times New Roman" panose="02020603050405020304" pitchFamily="18" charset="0"/>
              </a:rPr>
              <a:t>Öğretmenevi Mevlana Şubesi</a:t>
            </a:r>
          </a:p>
          <a:p>
            <a:pPr algn="ctr">
              <a:buNone/>
            </a:pPr>
            <a:r>
              <a:rPr lang="tr-TR" sz="2800" b="1" dirty="0">
                <a:latin typeface="Times New Roman" panose="02020603050405020304" pitchFamily="18" charset="0"/>
                <a:cs typeface="Times New Roman" panose="02020603050405020304" pitchFamily="18" charset="0"/>
              </a:rPr>
              <a:t>15Aralık 2015 </a:t>
            </a:r>
          </a:p>
        </p:txBody>
      </p:sp>
    </p:spTree>
    <p:extLst>
      <p:ext uri="{BB962C8B-B14F-4D97-AF65-F5344CB8AC3E}">
        <p14:creationId xmlns:p14="http://schemas.microsoft.com/office/powerpoint/2010/main" val="1623510425"/>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4000" dirty="0">
                <a:solidFill>
                  <a:schemeClr val="bg1"/>
                </a:solidFill>
              </a:rPr>
              <a:t>Devlet Memurları Kanunu</a:t>
            </a:r>
            <a:endParaRPr lang="tr-TR" sz="4000" dirty="0">
              <a:solidFill>
                <a:schemeClr val="bg1"/>
              </a:solidFill>
              <a:latin typeface="Times" panose="02020603050405020304" pitchFamily="18" charset="0"/>
              <a:cs typeface="Times" panose="02020603050405020304" pitchFamily="18" charset="0"/>
            </a:endParaRP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4" y="1053388"/>
            <a:ext cx="12041082" cy="5687980"/>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2800" b="1" dirty="0" smtClean="0">
                <a:latin typeface="Times New Roman" panose="02020603050405020304" pitchFamily="18" charset="0"/>
                <a:cs typeface="Times New Roman" panose="02020603050405020304" pitchFamily="18" charset="0"/>
              </a:rPr>
              <a:t>657 sayılı Devlet Memurları Kanunu’nun </a:t>
            </a:r>
          </a:p>
          <a:p>
            <a:pPr algn="just"/>
            <a:r>
              <a:rPr lang="tr-TR" sz="2800" b="1" dirty="0" smtClean="0">
                <a:latin typeface="Times New Roman" panose="02020603050405020304" pitchFamily="18" charset="0"/>
                <a:cs typeface="Times New Roman" panose="02020603050405020304" pitchFamily="18" charset="0"/>
              </a:rPr>
              <a:t>146. maddesinde: </a:t>
            </a:r>
          </a:p>
          <a:p>
            <a:pPr algn="just"/>
            <a:r>
              <a:rPr lang="tr-TR" sz="2800" dirty="0" smtClean="0">
                <a:latin typeface="Times New Roman" panose="02020603050405020304" pitchFamily="18" charset="0"/>
                <a:cs typeface="Times New Roman" panose="02020603050405020304" pitchFamily="18" charset="0"/>
              </a:rPr>
              <a:t>Memurlara kanun, tüzük ve yönetmeliklerin ve amirlerin tayin ettiği görevler karşılığında </a:t>
            </a:r>
            <a:r>
              <a:rPr lang="tr-TR" sz="2800" b="1" dirty="0" smtClean="0">
                <a:latin typeface="Times New Roman" panose="02020603050405020304" pitchFamily="18" charset="0"/>
                <a:cs typeface="Times New Roman" panose="02020603050405020304" pitchFamily="18" charset="0"/>
              </a:rPr>
              <a:t>bu Kanunla sağlanan haklar dışında ücret ödenemez, hiçbir yarar sağlanamaz. </a:t>
            </a:r>
          </a:p>
          <a:p>
            <a:pPr algn="just"/>
            <a:r>
              <a:rPr lang="tr-TR" sz="2800" b="1" dirty="0" smtClean="0">
                <a:latin typeface="Times New Roman" panose="02020603050405020304" pitchFamily="18" charset="0"/>
                <a:cs typeface="Times New Roman" panose="02020603050405020304" pitchFamily="18" charset="0"/>
              </a:rPr>
              <a:t>178. maddesinde ise;</a:t>
            </a:r>
          </a:p>
          <a:p>
            <a:pPr algn="just"/>
            <a:r>
              <a:rPr lang="tr-TR" sz="2800" dirty="0" smtClean="0">
                <a:latin typeface="Times New Roman" panose="02020603050405020304" pitchFamily="18" charset="0"/>
                <a:cs typeface="Times New Roman" panose="02020603050405020304" pitchFamily="18" charset="0"/>
              </a:rPr>
              <a:t>Kurumlar gerektiği takdirde personelini günlük çalışma saatleri dışında fazla çalışma ücreti vermeksizin çalıştırabilirler. Bu durumda personele yaptırılacak fazla çalışmanın her sekiz saati için bir gün hesabı ile izin verilir. </a:t>
            </a:r>
            <a:r>
              <a:rPr lang="tr-TR" sz="2800" dirty="0" smtClean="0">
                <a:solidFill>
                  <a:srgbClr val="FF0000"/>
                </a:solidFill>
                <a:latin typeface="Times New Roman" panose="02020603050405020304" pitchFamily="18" charset="0"/>
                <a:cs typeface="Times New Roman" panose="02020603050405020304" pitchFamily="18" charset="0"/>
              </a:rPr>
              <a:t>Ancak</a:t>
            </a:r>
            <a:r>
              <a:rPr lang="tr-TR" sz="2800" dirty="0" smtClean="0">
                <a:latin typeface="Times New Roman" panose="02020603050405020304" pitchFamily="18" charset="0"/>
                <a:cs typeface="Times New Roman" panose="02020603050405020304" pitchFamily="18" charset="0"/>
              </a:rPr>
              <a:t>, bu suretle verilecek iznin en çok on günlük kısmı yıllık izinle birleştirilerek yılı içinde kullandırılabilir.</a:t>
            </a:r>
          </a:p>
          <a:p>
            <a:pPr algn="just"/>
            <a:r>
              <a:rPr lang="tr-TR" sz="2800" dirty="0" smtClean="0">
                <a:latin typeface="Times New Roman" panose="02020603050405020304" pitchFamily="18" charset="0"/>
                <a:cs typeface="Times New Roman" panose="02020603050405020304" pitchFamily="18" charset="0"/>
              </a:rPr>
              <a:t>hükümleri yer almaktadır.  </a:t>
            </a:r>
          </a:p>
          <a:p>
            <a:pPr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786831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003930"/>
            <a:ext cx="12041083" cy="5809446"/>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anose="02020603050405020304" pitchFamily="18" charset="0"/>
                <a:cs typeface="Times New Roman" panose="02020603050405020304" pitchFamily="18" charset="0"/>
              </a:rPr>
              <a:t>13- Ders ücreti karşılığı görevlendirilen bir öğretmenin saat 18:00’den sonra veya hafta sonlarında görev yapması durumunda ücreti gece ücreti üzerinden ödenebilir mi?</a:t>
            </a:r>
          </a:p>
          <a:p>
            <a:pPr algn="just"/>
            <a:endParaRPr lang="tr-TR" sz="25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Bu kapsamda ek ders ücreti karşılığında ders okutmak üzere görevlendirilenlere, hafta içi saat 18.00'dan sonra, cumartesi ve pazar günleri ile yarıyıl ve yaz tatillerinde okuttukları dersler için ödenecek ek ders ücretinin, gece öğretimi için öngörülen </a:t>
            </a:r>
            <a:r>
              <a:rPr lang="tr-TR" sz="3600" dirty="0" smtClean="0">
                <a:solidFill>
                  <a:srgbClr val="FF0000"/>
                </a:solidFill>
                <a:latin typeface="Times New Roman" panose="02020603050405020304" pitchFamily="18" charset="0"/>
                <a:cs typeface="Times New Roman" panose="02020603050405020304" pitchFamily="18" charset="0"/>
              </a:rPr>
              <a:t>gösterge (150) </a:t>
            </a:r>
            <a:r>
              <a:rPr lang="tr-TR" sz="3600" dirty="0" smtClean="0">
                <a:latin typeface="Times New Roman" panose="02020603050405020304" pitchFamily="18" charset="0"/>
                <a:cs typeface="Times New Roman" panose="02020603050405020304" pitchFamily="18" charset="0"/>
              </a:rPr>
              <a:t>üzerinden belirlenmesi uygun olacaktır. </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282997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9" name="İçerik Yer Tutucusu 2"/>
          <p:cNvSpPr txBox="1">
            <a:spLocks/>
          </p:cNvSpPr>
          <p:nvPr/>
        </p:nvSpPr>
        <p:spPr>
          <a:xfrm>
            <a:off x="73814" y="1124744"/>
            <a:ext cx="12041082" cy="5616624"/>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anose="02020603050405020304" pitchFamily="18" charset="0"/>
                <a:cs typeface="Times New Roman" panose="02020603050405020304" pitchFamily="18" charset="0"/>
              </a:rPr>
              <a:t>14- Ders ücreti karşılığı görevlendirilen bir öğretmen (</a:t>
            </a:r>
            <a:r>
              <a:rPr lang="tr-TR" sz="3600" b="1" dirty="0" smtClean="0">
                <a:solidFill>
                  <a:srgbClr val="FF0000"/>
                </a:solidFill>
                <a:latin typeface="Times New Roman" panose="02020603050405020304" pitchFamily="18" charset="0"/>
                <a:cs typeface="Times New Roman" panose="02020603050405020304" pitchFamily="18" charset="0"/>
              </a:rPr>
              <a:t>ücretli öğretmen</a:t>
            </a:r>
            <a:r>
              <a:rPr lang="tr-TR" sz="3600" b="1" dirty="0" smtClean="0">
                <a:latin typeface="Times New Roman" panose="02020603050405020304" pitchFamily="18" charset="0"/>
                <a:cs typeface="Times New Roman" panose="02020603050405020304" pitchFamily="18" charset="0"/>
              </a:rPr>
              <a:t>)  azami kaç saat ücret alabilir? </a:t>
            </a:r>
            <a:endParaRPr lang="tr-TR" sz="36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Yukarıda da belirtildiği gibi, ek ders ücreti karşılığında ders okutmak üzere görevlendirilenlere, bu kapsamda haftada en fazla 30 saat ders görevi verilmesi mümkün olabilecektir.</a:t>
            </a:r>
          </a:p>
          <a:p>
            <a:pPr algn="just"/>
            <a:endParaRPr lang="tr-TR" sz="2400" b="1" dirty="0" smtClean="0">
              <a:latin typeface="Times New Roman" panose="02020603050405020304" pitchFamily="18" charset="0"/>
              <a:cs typeface="Times New Roman" panose="02020603050405020304" pitchFamily="18" charset="0"/>
            </a:endParaRPr>
          </a:p>
          <a:p>
            <a:pPr algn="just"/>
            <a:r>
              <a:rPr lang="tr-TR" sz="3600" b="1" dirty="0" smtClean="0">
                <a:latin typeface="Times New Roman" panose="02020603050405020304" pitchFamily="18" charset="0"/>
                <a:cs typeface="Times New Roman" panose="02020603050405020304" pitchFamily="18" charset="0"/>
              </a:rPr>
              <a:t>MADDE 9-</a:t>
            </a:r>
            <a:r>
              <a:rPr lang="tr-TR" sz="3600" dirty="0" smtClean="0">
                <a:latin typeface="Times New Roman" panose="02020603050405020304" pitchFamily="18" charset="0"/>
                <a:cs typeface="Times New Roman" panose="02020603050405020304" pitchFamily="18" charset="0"/>
              </a:rPr>
              <a:t> (1)/a)-2) Resmî görevi bulunmayanlar ile emeklilere, okul öncesi, ilköğretim, orta öğretim, özel eğitim ve yaygın eğitim kurumlarında haftada 30 saate, kadar ek ders görevi verilebilir.</a:t>
            </a:r>
          </a:p>
          <a:p>
            <a:pPr algn="just"/>
            <a:endParaRPr lang="tr-TR" sz="2800" dirty="0" smtClean="0">
              <a:latin typeface="Times New Roman" panose="02020603050405020304" pitchFamily="18" charset="0"/>
              <a:cs typeface="Times New Roman" panose="02020603050405020304" pitchFamily="18" charset="0"/>
            </a:endParaRPr>
          </a:p>
          <a:p>
            <a:pPr algn="just"/>
            <a:endParaRPr lang="tr-TR"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190499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024323"/>
            <a:ext cx="11925255" cy="5717045"/>
          </a:xfrm>
          <a:prstGeom prst="rect">
            <a:avLst/>
          </a:prstGeom>
        </p:spPr>
        <p:txBody>
          <a:bodyPr vert="horz" lIns="91440" tIns="45720" rIns="91440" bIns="45720" rtlCol="0">
            <a:no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anose="02020603050405020304" pitchFamily="18" charset="0"/>
                <a:cs typeface="Times New Roman" panose="02020603050405020304" pitchFamily="18" charset="0"/>
              </a:rPr>
              <a:t>15. Sınıf öğretmenlerine Destekleme ve Yetiştirme Kurslarında ders görevi verilir mi?</a:t>
            </a:r>
          </a:p>
          <a:p>
            <a:pPr algn="just"/>
            <a:r>
              <a:rPr lang="tr-TR" sz="3600" dirty="0" smtClean="0">
                <a:latin typeface="Times New Roman" panose="02020603050405020304" pitchFamily="18" charset="0"/>
                <a:cs typeface="Times New Roman" panose="02020603050405020304" pitchFamily="18" charset="0"/>
              </a:rPr>
              <a:t>İhtiyaç olması halinde Destekleme ve Yetiştirme Kurslarında </a:t>
            </a:r>
            <a:r>
              <a:rPr lang="tr-TR" sz="3600" dirty="0" smtClean="0">
                <a:solidFill>
                  <a:srgbClr val="FF0000"/>
                </a:solidFill>
                <a:latin typeface="Times New Roman" panose="02020603050405020304" pitchFamily="18" charset="0"/>
                <a:cs typeface="Times New Roman" panose="02020603050405020304" pitchFamily="18" charset="0"/>
              </a:rPr>
              <a:t>sınıf öğretmenlerine </a:t>
            </a:r>
            <a:r>
              <a:rPr lang="tr-TR" sz="3600" dirty="0" smtClean="0">
                <a:latin typeface="Times New Roman" panose="02020603050405020304" pitchFamily="18" charset="0"/>
                <a:cs typeface="Times New Roman" panose="02020603050405020304" pitchFamily="18" charset="0"/>
              </a:rPr>
              <a:t>Kararın 8. maddesi kapsamında haftada </a:t>
            </a:r>
            <a:r>
              <a:rPr lang="tr-TR" sz="3600" dirty="0" smtClean="0">
                <a:solidFill>
                  <a:srgbClr val="FF0000"/>
                </a:solidFill>
                <a:latin typeface="Times New Roman" panose="02020603050405020304" pitchFamily="18" charset="0"/>
                <a:cs typeface="Times New Roman" panose="02020603050405020304" pitchFamily="18" charset="0"/>
              </a:rPr>
              <a:t>10 saate kadar </a:t>
            </a:r>
            <a:r>
              <a:rPr lang="tr-TR" sz="3600" dirty="0" smtClean="0">
                <a:latin typeface="Times New Roman" panose="02020603050405020304" pitchFamily="18" charset="0"/>
                <a:cs typeface="Times New Roman" panose="02020603050405020304" pitchFamily="18" charset="0"/>
              </a:rPr>
              <a:t>ders görevi verilebilir.</a:t>
            </a:r>
          </a:p>
          <a:p>
            <a:pPr algn="just"/>
            <a:r>
              <a:rPr lang="tr-TR" sz="3600" b="1" dirty="0">
                <a:latin typeface="Times New Roman" panose="02020603050405020304" pitchFamily="18" charset="0"/>
                <a:cs typeface="Times New Roman" panose="02020603050405020304" pitchFamily="18" charset="0"/>
              </a:rPr>
              <a:t>16. Yönetici ve öğretmenler dışındaki resmî görevlilere Destekleme ve Yetiştirme Kurslarında kaç saate kadar ders görevi verilir?  </a:t>
            </a:r>
            <a:endParaRPr lang="tr-TR" sz="3600" b="1"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Destekleme </a:t>
            </a:r>
            <a:r>
              <a:rPr lang="tr-TR" sz="3200" dirty="0">
                <a:latin typeface="Times New Roman" panose="02020603050405020304" pitchFamily="18" charset="0"/>
                <a:cs typeface="Times New Roman" panose="02020603050405020304" pitchFamily="18" charset="0"/>
              </a:rPr>
              <a:t>ve Yetiştirme Kurslarında yönetici ve öğretmenler dışındaki </a:t>
            </a:r>
            <a:r>
              <a:rPr lang="tr-TR" sz="3200" dirty="0">
                <a:solidFill>
                  <a:srgbClr val="FF0000"/>
                </a:solidFill>
                <a:latin typeface="Times New Roman" panose="02020603050405020304" pitchFamily="18" charset="0"/>
                <a:cs typeface="Times New Roman" panose="02020603050405020304" pitchFamily="18" charset="0"/>
              </a:rPr>
              <a:t>resmî görevlilere </a:t>
            </a:r>
            <a:r>
              <a:rPr lang="tr-TR" sz="3200" dirty="0">
                <a:latin typeface="Times New Roman" panose="02020603050405020304" pitchFamily="18" charset="0"/>
                <a:cs typeface="Times New Roman" panose="02020603050405020304" pitchFamily="18" charset="0"/>
              </a:rPr>
              <a:t>Kararın 9. maddesi kapsamında haftada </a:t>
            </a:r>
            <a:r>
              <a:rPr lang="tr-TR" sz="3200" dirty="0">
                <a:solidFill>
                  <a:srgbClr val="FF0000"/>
                </a:solidFill>
                <a:latin typeface="Times New Roman" panose="02020603050405020304" pitchFamily="18" charset="0"/>
                <a:cs typeface="Times New Roman" panose="02020603050405020304" pitchFamily="18" charset="0"/>
              </a:rPr>
              <a:t>8 saate</a:t>
            </a:r>
            <a:r>
              <a:rPr lang="tr-TR" sz="3200" dirty="0">
                <a:latin typeface="Times New Roman" panose="02020603050405020304" pitchFamily="18" charset="0"/>
                <a:cs typeface="Times New Roman" panose="02020603050405020304" pitchFamily="18" charset="0"/>
              </a:rPr>
              <a:t> kadar görev verilir</a:t>
            </a:r>
          </a:p>
        </p:txBody>
      </p:sp>
    </p:spTree>
    <p:extLst>
      <p:ext uri="{BB962C8B-B14F-4D97-AF65-F5344CB8AC3E}">
        <p14:creationId xmlns:p14="http://schemas.microsoft.com/office/powerpoint/2010/main" val="57070540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9" name="İçerik Yer Tutucusu 2"/>
          <p:cNvSpPr txBox="1">
            <a:spLocks/>
          </p:cNvSpPr>
          <p:nvPr/>
        </p:nvSpPr>
        <p:spPr>
          <a:xfrm>
            <a:off x="73813" y="1040980"/>
            <a:ext cx="12041083" cy="5700388"/>
          </a:xfrm>
          <a:prstGeom prst="rect">
            <a:avLst/>
          </a:prstGeom>
        </p:spPr>
        <p:txBody>
          <a:bodyPr vert="horz" lIns="91440" tIns="45720" rIns="91440" bIns="45720" rtlCol="0">
            <a:normAutofit fontScale="925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200" b="1" dirty="0" smtClean="0">
                <a:latin typeface="Times New Roman" panose="02020603050405020304" pitchFamily="18" charset="0"/>
                <a:cs typeface="Times New Roman" panose="02020603050405020304" pitchFamily="18" charset="0"/>
              </a:rPr>
              <a:t>17. Destekleme ve Yetiştirme Kurslarında ders ücreti karşılığı görevlendirilen öğretmenler (</a:t>
            </a:r>
            <a:r>
              <a:rPr lang="tr-TR" sz="3200" b="1" dirty="0" smtClean="0">
                <a:solidFill>
                  <a:srgbClr val="FF0000"/>
                </a:solidFill>
                <a:latin typeface="Times New Roman" panose="02020603050405020304" pitchFamily="18" charset="0"/>
                <a:cs typeface="Times New Roman" panose="02020603050405020304" pitchFamily="18" charset="0"/>
              </a:rPr>
              <a:t>ücretli öğretmen</a:t>
            </a:r>
            <a:r>
              <a:rPr lang="tr-TR" sz="3200" b="1" dirty="0" smtClean="0">
                <a:latin typeface="Times New Roman" panose="02020603050405020304" pitchFamily="18" charset="0"/>
                <a:cs typeface="Times New Roman" panose="02020603050405020304" pitchFamily="18" charset="0"/>
              </a:rPr>
              <a:t>), </a:t>
            </a:r>
            <a:r>
              <a:rPr lang="tr-TR" sz="3200" b="1" dirty="0" smtClean="0">
                <a:solidFill>
                  <a:srgbClr val="FF0000"/>
                </a:solidFill>
                <a:latin typeface="Times New Roman" panose="02020603050405020304" pitchFamily="18" charset="0"/>
                <a:cs typeface="Times New Roman" panose="02020603050405020304" pitchFamily="18" charset="0"/>
              </a:rPr>
              <a:t>emekli öğretmenler </a:t>
            </a:r>
            <a:r>
              <a:rPr lang="tr-TR" sz="3200" b="1" dirty="0" smtClean="0">
                <a:latin typeface="Times New Roman" panose="02020603050405020304" pitchFamily="18" charset="0"/>
                <a:cs typeface="Times New Roman" panose="02020603050405020304" pitchFamily="18" charset="0"/>
              </a:rPr>
              <a:t>ile yönetici ve öğretmenler dışındaki </a:t>
            </a:r>
            <a:r>
              <a:rPr lang="tr-TR" sz="3200" b="1" dirty="0" smtClean="0">
                <a:solidFill>
                  <a:srgbClr val="FF0000"/>
                </a:solidFill>
                <a:latin typeface="Times New Roman" panose="02020603050405020304" pitchFamily="18" charset="0"/>
                <a:cs typeface="Times New Roman" panose="02020603050405020304" pitchFamily="18" charset="0"/>
              </a:rPr>
              <a:t>resmî görevlilere </a:t>
            </a:r>
            <a:r>
              <a:rPr lang="tr-TR" sz="3200" b="1" dirty="0" smtClean="0">
                <a:latin typeface="Times New Roman" panose="02020603050405020304" pitchFamily="18" charset="0"/>
                <a:cs typeface="Times New Roman" panose="02020603050405020304" pitchFamily="18" charset="0"/>
              </a:rPr>
              <a:t>ücretleri %100 fazlasıyla ödenir mi? </a:t>
            </a:r>
          </a:p>
          <a:p>
            <a:pPr algn="just"/>
            <a:r>
              <a:rPr lang="tr-TR" sz="3200" dirty="0" smtClean="0">
                <a:latin typeface="Times New Roman" panose="02020603050405020304" pitchFamily="18" charset="0"/>
                <a:cs typeface="Times New Roman" panose="02020603050405020304" pitchFamily="18" charset="0"/>
              </a:rPr>
              <a:t>Ders ücreti karşılığı görevlendirilen öğretmenler (ücretli öğretmen), emekli öğretmenler ile yönetici ve öğretmenler dışındaki resmî görevlilere  ders ücretleri %100 artırımlı </a:t>
            </a:r>
            <a:r>
              <a:rPr lang="tr-TR" sz="3200" u="sng" dirty="0" smtClean="0">
                <a:solidFill>
                  <a:srgbClr val="FF0000"/>
                </a:solidFill>
                <a:latin typeface="Times New Roman" panose="02020603050405020304" pitchFamily="18" charset="0"/>
                <a:cs typeface="Times New Roman" panose="02020603050405020304" pitchFamily="18" charset="0"/>
              </a:rPr>
              <a:t>ödenemez</a:t>
            </a:r>
            <a:r>
              <a:rPr lang="tr-TR" sz="3200" dirty="0" smtClean="0">
                <a:latin typeface="Times New Roman" panose="02020603050405020304" pitchFamily="18" charset="0"/>
                <a:cs typeface="Times New Roman" panose="02020603050405020304" pitchFamily="18" charset="0"/>
              </a:rPr>
              <a:t>.</a:t>
            </a:r>
          </a:p>
          <a:p>
            <a:pPr algn="just"/>
            <a:r>
              <a:rPr lang="tr-TR" sz="3200" b="1" dirty="0" smtClean="0">
                <a:latin typeface="Times New Roman" panose="02020603050405020304" pitchFamily="18" charset="0"/>
                <a:cs typeface="Times New Roman" panose="02020603050405020304" pitchFamily="18" charset="0"/>
              </a:rPr>
              <a:t>Madde 176 –</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(2) </a:t>
            </a:r>
            <a:r>
              <a:rPr lang="tr-TR" sz="3200" dirty="0" smtClean="0">
                <a:latin typeface="Times New Roman" panose="02020603050405020304" pitchFamily="18" charset="0"/>
                <a:cs typeface="Times New Roman" panose="02020603050405020304" pitchFamily="18" charset="0"/>
              </a:rPr>
              <a:t>Bu ücretler, özel eğitime muhtaç öğrencilerin eğitim ve öğretim gördüğü </a:t>
            </a:r>
            <a:r>
              <a:rPr lang="tr-TR" sz="3200" dirty="0" smtClean="0">
                <a:solidFill>
                  <a:srgbClr val="FF0000"/>
                </a:solidFill>
                <a:latin typeface="Times New Roman" panose="02020603050405020304" pitchFamily="18" charset="0"/>
                <a:cs typeface="Times New Roman" panose="02020603050405020304" pitchFamily="18" charset="0"/>
              </a:rPr>
              <a:t>kurumlarda görevli öğretmen ve yöneticiler </a:t>
            </a:r>
            <a:r>
              <a:rPr lang="tr-TR" sz="3200" dirty="0" smtClean="0">
                <a:latin typeface="Times New Roman" panose="02020603050405020304" pitchFamily="18" charset="0"/>
                <a:cs typeface="Times New Roman" panose="02020603050405020304" pitchFamily="18" charset="0"/>
              </a:rPr>
              <a:t>ile bu öğrencilere yönelik olarak açılan özel sınıf öğretmenlerine ve cezaevlerinde görevli öğretmenlere %25, Millî Eğitim Bakanlığı Örgün ve Yaygın Eğitimi Destekleme ve Yetiştirme Kursları Yönergesi kapsamında görev alan </a:t>
            </a:r>
            <a:r>
              <a:rPr lang="tr-TR" sz="3200" b="1" dirty="0" smtClean="0">
                <a:solidFill>
                  <a:srgbClr val="FF0000"/>
                </a:solidFill>
                <a:latin typeface="Times New Roman" panose="02020603050405020304" pitchFamily="18" charset="0"/>
                <a:cs typeface="Times New Roman" panose="02020603050405020304" pitchFamily="18" charset="0"/>
              </a:rPr>
              <a:t>yönetici ve öğretmenler</a:t>
            </a:r>
            <a:r>
              <a:rPr lang="tr-TR" sz="3200" dirty="0" smtClean="0">
                <a:solidFill>
                  <a:srgbClr val="FF0000"/>
                </a:solidFill>
                <a:latin typeface="Times New Roman" panose="02020603050405020304" pitchFamily="18" charset="0"/>
                <a:cs typeface="Times New Roman" panose="02020603050405020304" pitchFamily="18" charset="0"/>
              </a:rPr>
              <a:t>e %100 fazlasıyla ödenir</a:t>
            </a:r>
            <a:r>
              <a:rPr lang="tr-TR" sz="3200" dirty="0" smtClean="0">
                <a:latin typeface="Times New Roman" panose="02020603050405020304" pitchFamily="18" charset="0"/>
                <a:cs typeface="Times New Roman" panose="02020603050405020304" pitchFamily="18" charset="0"/>
              </a:rPr>
              <a:t>.</a:t>
            </a:r>
          </a:p>
          <a:p>
            <a:pPr algn="just"/>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425716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053388"/>
            <a:ext cx="12041083" cy="5804612"/>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200" b="1" dirty="0" smtClean="0">
                <a:latin typeface="Times New Roman" panose="02020603050405020304" pitchFamily="18" charset="0"/>
                <a:cs typeface="Times New Roman" panose="02020603050405020304" pitchFamily="18" charset="0"/>
              </a:rPr>
              <a:t>18- Yöneticiler 6 saat aylık karşılığı ders görevinin dışındaki isteğe bağlı ek ders görevini (ikinci 6 saati) destekleme ve yetiştirme kurslarından alabilir mi?</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Yöneticilerin, aylık karşılığı 6 saatlik ders görevini doldurmuş olmaları şartıyla bu kapsamda isteğe bağlı olarak 6 saate kadar ders görevi alabilmeleri mümkün bulunmaktadır. Yukarıda da değinildiği gibi, bu durumda haftada toplam 12 saat ders okutan yöneticinin okuttuğu bu derslerin 6 saatinin aylık karşılığı, geri kalan 6 saatinin ise ek ders ücreti karşılığı değerlendirilmesi gerekmektedir. Ancak, bu derslerden </a:t>
            </a:r>
            <a:r>
              <a:rPr lang="tr-TR" sz="3200" dirty="0" smtClean="0">
                <a:solidFill>
                  <a:srgbClr val="FF0000"/>
                </a:solidFill>
                <a:latin typeface="Times New Roman" panose="02020603050405020304" pitchFamily="18" charset="0"/>
                <a:cs typeface="Times New Roman" panose="02020603050405020304" pitchFamily="18" charset="0"/>
              </a:rPr>
              <a:t>cumartesi ve pazar günleri okuttukları kısmının </a:t>
            </a:r>
            <a:r>
              <a:rPr lang="tr-TR" sz="3200" dirty="0" smtClean="0">
                <a:latin typeface="Times New Roman" panose="02020603050405020304" pitchFamily="18" charset="0"/>
                <a:cs typeface="Times New Roman" panose="02020603050405020304" pitchFamily="18" charset="0"/>
              </a:rPr>
              <a:t>ise, aylık karşılığı ders görevini doldurup doldurmadıklarına bakılmaksızın </a:t>
            </a:r>
            <a:r>
              <a:rPr lang="tr-TR" sz="3200" dirty="0" smtClean="0">
                <a:solidFill>
                  <a:srgbClr val="FF0000"/>
                </a:solidFill>
                <a:latin typeface="Times New Roman" panose="02020603050405020304" pitchFamily="18" charset="0"/>
                <a:cs typeface="Times New Roman" panose="02020603050405020304" pitchFamily="18" charset="0"/>
              </a:rPr>
              <a:t>ek ders ücreti </a:t>
            </a:r>
            <a:r>
              <a:rPr lang="tr-TR" sz="3200" dirty="0" smtClean="0">
                <a:latin typeface="Times New Roman" panose="02020603050405020304" pitchFamily="18" charset="0"/>
                <a:cs typeface="Times New Roman" panose="02020603050405020304" pitchFamily="18" charset="0"/>
              </a:rPr>
              <a:t>karşılığında değerlendirilmesi gerekmektedir.</a:t>
            </a:r>
          </a:p>
          <a:p>
            <a:pPr algn="just"/>
            <a:endParaRPr lang="tr-TR" sz="2400" dirty="0"/>
          </a:p>
        </p:txBody>
      </p:sp>
    </p:spTree>
    <p:extLst>
      <p:ext uri="{BB962C8B-B14F-4D97-AF65-F5344CB8AC3E}">
        <p14:creationId xmlns:p14="http://schemas.microsoft.com/office/powerpoint/2010/main" val="11046226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053388"/>
            <a:ext cx="12041083" cy="5687980"/>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2800" b="1" dirty="0" smtClean="0">
                <a:latin typeface="Times New Roman" panose="02020603050405020304" pitchFamily="18" charset="0"/>
                <a:cs typeface="Times New Roman" panose="02020603050405020304" pitchFamily="18" charset="0"/>
              </a:rPr>
              <a:t>19. Destekleme ve Yetiştirme Kurslarında ders ücretleri gündüz/gece ücreti şeklinde ödenir mi? </a:t>
            </a:r>
          </a:p>
          <a:p>
            <a:pPr algn="just"/>
            <a:r>
              <a:rPr lang="tr-TR" sz="2800" dirty="0" smtClean="0">
                <a:latin typeface="Times New Roman" panose="02020603050405020304" pitchFamily="18" charset="0"/>
                <a:cs typeface="Times New Roman" panose="02020603050405020304" pitchFamily="18" charset="0"/>
              </a:rPr>
              <a:t>Kararın Tanımlar başlıklı 4. maddesinin 1. fıkrası (g) bendinde: </a:t>
            </a:r>
            <a:r>
              <a:rPr lang="tr-TR" sz="2800" b="1" dirty="0" smtClean="0">
                <a:latin typeface="Times New Roman" panose="02020603050405020304" pitchFamily="18" charset="0"/>
                <a:cs typeface="Times New Roman" panose="02020603050405020304" pitchFamily="18" charset="0"/>
              </a:rPr>
              <a:t>Gündüz öğretimi dışında kalan öğretim: </a:t>
            </a:r>
            <a:r>
              <a:rPr lang="tr-TR" sz="2800" dirty="0" smtClean="0">
                <a:latin typeface="Times New Roman" panose="02020603050405020304" pitchFamily="18" charset="0"/>
                <a:cs typeface="Times New Roman" panose="02020603050405020304" pitchFamily="18" charset="0"/>
              </a:rPr>
              <a:t>Örgün ve yaygın eğitim kurumlarında yarıyıl ve yaz tatilleri ile cumartesi ve pazar günleri yapılan yüz yüze eğitim ile diğer günlerde saat 18.00'den sonra başlayan yüz yüze eğitim olarak tanımlanmaktadır.</a:t>
            </a:r>
          </a:p>
          <a:p>
            <a:pPr algn="just"/>
            <a:r>
              <a:rPr lang="tr-TR" sz="2800" dirty="0" smtClean="0">
                <a:latin typeface="Times New Roman" panose="02020603050405020304" pitchFamily="18" charset="0"/>
                <a:cs typeface="Times New Roman" panose="02020603050405020304" pitchFamily="18" charset="0"/>
              </a:rPr>
              <a:t>Bu kapsamda hafta içi saat </a:t>
            </a:r>
            <a:r>
              <a:rPr lang="tr-TR" sz="2800" dirty="0" smtClean="0">
                <a:solidFill>
                  <a:srgbClr val="FF0000"/>
                </a:solidFill>
                <a:latin typeface="Times New Roman" panose="02020603050405020304" pitchFamily="18" charset="0"/>
                <a:cs typeface="Times New Roman" panose="02020603050405020304" pitchFamily="18" charset="0"/>
              </a:rPr>
              <a:t>18.00’den sonra</a:t>
            </a:r>
            <a:r>
              <a:rPr lang="tr-TR" sz="2800" dirty="0" smtClean="0">
                <a:latin typeface="Times New Roman" panose="02020603050405020304" pitchFamily="18" charset="0"/>
                <a:cs typeface="Times New Roman" panose="02020603050405020304" pitchFamily="18" charset="0"/>
              </a:rPr>
              <a:t>, </a:t>
            </a:r>
            <a:r>
              <a:rPr lang="tr-TR" sz="2800" dirty="0" smtClean="0">
                <a:solidFill>
                  <a:srgbClr val="FF0000"/>
                </a:solidFill>
                <a:latin typeface="Times New Roman" panose="02020603050405020304" pitchFamily="18" charset="0"/>
                <a:cs typeface="Times New Roman" panose="02020603050405020304" pitchFamily="18" charset="0"/>
              </a:rPr>
              <a:t>cumartesi ve pazar </a:t>
            </a:r>
            <a:r>
              <a:rPr lang="tr-TR" sz="2800" dirty="0" smtClean="0">
                <a:latin typeface="Times New Roman" panose="02020603050405020304" pitchFamily="18" charset="0"/>
                <a:cs typeface="Times New Roman" panose="02020603050405020304" pitchFamily="18" charset="0"/>
              </a:rPr>
              <a:t>günleri ile yarıyıl ve yaz tatillerinde yapılan yüz yüze eğitimlerde ders ücretleri </a:t>
            </a:r>
            <a:r>
              <a:rPr lang="tr-TR" sz="2800" dirty="0" smtClean="0">
                <a:solidFill>
                  <a:srgbClr val="FF0000"/>
                </a:solidFill>
                <a:latin typeface="Times New Roman" panose="02020603050405020304" pitchFamily="18" charset="0"/>
                <a:cs typeface="Times New Roman" panose="02020603050405020304" pitchFamily="18" charset="0"/>
              </a:rPr>
              <a:t>gece ücreti üzerinden (150 gösterge) ödenir.</a:t>
            </a:r>
            <a:r>
              <a:rPr lang="tr-TR" sz="2800" dirty="0" smtClean="0">
                <a:latin typeface="Times New Roman" panose="02020603050405020304" pitchFamily="18" charset="0"/>
                <a:cs typeface="Times New Roman" panose="02020603050405020304" pitchFamily="18" charset="0"/>
              </a:rPr>
              <a:t> </a:t>
            </a:r>
          </a:p>
          <a:p>
            <a:pPr algn="just"/>
            <a:r>
              <a:rPr lang="tr-TR" sz="2400" b="1" dirty="0" smtClean="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Madde 176 – (1) </a:t>
            </a:r>
            <a:r>
              <a:rPr lang="tr-TR" sz="2800" dirty="0" smtClean="0">
                <a:latin typeface="Times New Roman" panose="02020603050405020304" pitchFamily="18" charset="0"/>
                <a:cs typeface="Times New Roman" panose="02020603050405020304" pitchFamily="18" charset="0"/>
              </a:rPr>
              <a:t>Bu Kanunun 89 uncu maddesine göre kendilerine ders görevi verilenlere, ders saati başına gündüz öğretimi için 140, örgün ve yaygın eğitim kurumlarında yarıyıl ve yaz tatillerinde, cumartesi ve pazar günleri ile saat 18.00'den sonra başlayan öğretim faaliyetleri için 150 gösterge rakamının bu Kanuna göre belirlenen aylık katsayısı ile çarpımından oluşan miktar üzerinden ek ders ücreti ödenir.</a:t>
            </a: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026895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052736"/>
            <a:ext cx="12041083" cy="5688632"/>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200" b="1" dirty="0" smtClean="0">
                <a:latin typeface="Times New Roman" panose="02020603050405020304" pitchFamily="18" charset="0"/>
                <a:cs typeface="Times New Roman" panose="02020603050405020304" pitchFamily="18" charset="0"/>
              </a:rPr>
              <a:t>20. Ders dışı eğitim çalışmaları (egzersiz) ve </a:t>
            </a:r>
            <a:r>
              <a:rPr lang="tr-TR" sz="3200" b="1" dirty="0" err="1" smtClean="0">
                <a:latin typeface="Times New Roman" panose="02020603050405020304" pitchFamily="18" charset="0"/>
                <a:cs typeface="Times New Roman" panose="02020603050405020304" pitchFamily="18" charset="0"/>
              </a:rPr>
              <a:t>belleticilik</a:t>
            </a:r>
            <a:r>
              <a:rPr lang="tr-TR" sz="3200" b="1" dirty="0" smtClean="0">
                <a:latin typeface="Times New Roman" panose="02020603050405020304" pitchFamily="18" charset="0"/>
                <a:cs typeface="Times New Roman" panose="02020603050405020304" pitchFamily="18" charset="0"/>
              </a:rPr>
              <a:t> görevi Destekleme ve Yetiştirme Kurslarında alınacak haftalık toplam ders saatini etkiler mi?</a:t>
            </a:r>
          </a:p>
          <a:p>
            <a:pPr algn="just"/>
            <a:r>
              <a:rPr lang="tr-TR" sz="3200" dirty="0" smtClean="0">
                <a:latin typeface="Times New Roman" panose="02020603050405020304" pitchFamily="18" charset="0"/>
                <a:cs typeface="Times New Roman" panose="02020603050405020304" pitchFamily="18" charset="0"/>
              </a:rPr>
              <a:t>Kararın 13 ve 17. maddeleri kapsamında verilen görevler Destekleme ve Yetiştirme Kurslarında alınacak haftalık toplam ders saatini </a:t>
            </a:r>
            <a:r>
              <a:rPr lang="tr-TR" sz="3200" dirty="0" smtClean="0">
                <a:solidFill>
                  <a:srgbClr val="FF0000"/>
                </a:solidFill>
                <a:latin typeface="Times New Roman" panose="02020603050405020304" pitchFamily="18" charset="0"/>
                <a:cs typeface="Times New Roman" panose="02020603050405020304" pitchFamily="18" charset="0"/>
              </a:rPr>
              <a:t>etkilememektedir.</a:t>
            </a:r>
          </a:p>
          <a:p>
            <a:pPr algn="just"/>
            <a:r>
              <a:rPr lang="tr-TR" sz="3200" b="1" dirty="0">
                <a:latin typeface="Times New Roman" panose="02020603050405020304" pitchFamily="18" charset="0"/>
                <a:cs typeface="Times New Roman" panose="02020603050405020304" pitchFamily="18" charset="0"/>
              </a:rPr>
              <a:t>21. Destekleme ve Yetiştirme Kurslarında, yükseköğretim kurumlarında görev yapmakta olan öğretim elemanlarına görev verilebilir mi? </a:t>
            </a:r>
          </a:p>
          <a:p>
            <a:pPr algn="just"/>
            <a:r>
              <a:rPr lang="tr-TR" sz="3200" dirty="0">
                <a:latin typeface="Times New Roman" panose="02020603050405020304" pitchFamily="18" charset="0"/>
                <a:cs typeface="Times New Roman" panose="02020603050405020304" pitchFamily="18" charset="0"/>
              </a:rPr>
              <a:t>Destekleme ve Yetiştirme Kurslarında, yükseköğretim kurumlarında görev yapmakta olan öğretim elemanlarına </a:t>
            </a:r>
            <a:r>
              <a:rPr lang="tr-TR" sz="3200" dirty="0">
                <a:solidFill>
                  <a:srgbClr val="FF0000"/>
                </a:solidFill>
                <a:latin typeface="Times New Roman" panose="02020603050405020304" pitchFamily="18" charset="0"/>
                <a:cs typeface="Times New Roman" panose="02020603050405020304" pitchFamily="18" charset="0"/>
              </a:rPr>
              <a:t>görev verilebilir</a:t>
            </a:r>
            <a:r>
              <a:rPr lang="tr-TR" sz="3200" dirty="0">
                <a:latin typeface="Times New Roman" panose="02020603050405020304" pitchFamily="18" charset="0"/>
                <a:cs typeface="Times New Roman" panose="02020603050405020304" pitchFamily="18" charset="0"/>
              </a:rPr>
              <a:t>.</a:t>
            </a:r>
          </a:p>
          <a:p>
            <a:pPr algn="just"/>
            <a:r>
              <a:rPr lang="tr-TR" sz="3200" dirty="0">
                <a:latin typeface="Times New Roman" panose="02020603050405020304" pitchFamily="18" charset="0"/>
                <a:cs typeface="Times New Roman" panose="02020603050405020304" pitchFamily="18" charset="0"/>
              </a:rPr>
              <a:t>Görevlendirilen öğretim elemanlarına ek ders ücretleri 2914 sayılı Yükseköğretim Personel Kanunu hükümlerine göre ödenir. </a:t>
            </a:r>
          </a:p>
          <a:p>
            <a:pPr algn="just"/>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452350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885706" y="1268760"/>
            <a:ext cx="10249266" cy="4525963"/>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tr-TR" sz="2800" dirty="0" smtClean="0">
              <a:latin typeface="Times New Roman" panose="02020603050405020304" pitchFamily="18" charset="0"/>
              <a:cs typeface="Times New Roman" panose="02020603050405020304" pitchFamily="18" charset="0"/>
            </a:endParaRPr>
          </a:p>
          <a:p>
            <a:endParaRPr lang="tr-TR" dirty="0"/>
          </a:p>
        </p:txBody>
      </p:sp>
      <p:sp>
        <p:nvSpPr>
          <p:cNvPr id="9" name="İçerik Yer Tutucusu 2"/>
          <p:cNvSpPr txBox="1">
            <a:spLocks/>
          </p:cNvSpPr>
          <p:nvPr/>
        </p:nvSpPr>
        <p:spPr>
          <a:xfrm>
            <a:off x="32506" y="1053388"/>
            <a:ext cx="12082390" cy="5687980"/>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2800" b="1" dirty="0" smtClean="0">
                <a:latin typeface="Times New Roman" panose="02020603050405020304" pitchFamily="18" charset="0"/>
                <a:cs typeface="Times New Roman" panose="02020603050405020304" pitchFamily="18" charset="0"/>
              </a:rPr>
              <a:t>22. Yaz dönemi kurslarında görev alan </a:t>
            </a:r>
            <a:r>
              <a:rPr lang="tr-TR" sz="2800" b="1" dirty="0" smtClean="0">
                <a:solidFill>
                  <a:srgbClr val="FF0000"/>
                </a:solidFill>
                <a:latin typeface="Times New Roman" panose="02020603050405020304" pitchFamily="18" charset="0"/>
                <a:cs typeface="Times New Roman" panose="02020603050405020304" pitchFamily="18" charset="0"/>
              </a:rPr>
              <a:t>kadrolu öğretmenlere </a:t>
            </a:r>
            <a:r>
              <a:rPr lang="tr-TR" sz="2800" b="1" dirty="0" smtClean="0">
                <a:latin typeface="Times New Roman" panose="02020603050405020304" pitchFamily="18" charset="0"/>
                <a:cs typeface="Times New Roman" panose="02020603050405020304" pitchFamily="18" charset="0"/>
              </a:rPr>
              <a:t>ek ders ücreti ödemesi nasıl yapılır?</a:t>
            </a:r>
          </a:p>
          <a:p>
            <a:pPr algn="just"/>
            <a:endParaRPr lang="tr-TR" sz="1000" b="1" dirty="0" smtClean="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Bu madde (8/2) kapsamında belirtilen eğitim faaliyetlerinde </a:t>
            </a:r>
            <a:r>
              <a:rPr lang="tr-TR" sz="2800" b="1" dirty="0" smtClean="0">
                <a:latin typeface="Times New Roman" panose="02020603050405020304" pitchFamily="18" charset="0"/>
                <a:cs typeface="Times New Roman" panose="02020603050405020304" pitchFamily="18" charset="0"/>
              </a:rPr>
              <a:t>cumartesi ve pazar </a:t>
            </a:r>
            <a:r>
              <a:rPr lang="tr-TR" sz="2800" dirty="0" smtClean="0">
                <a:latin typeface="Times New Roman" panose="02020603050405020304" pitchFamily="18" charset="0"/>
                <a:cs typeface="Times New Roman" panose="02020603050405020304" pitchFamily="18" charset="0"/>
              </a:rPr>
              <a:t>günleri ile </a:t>
            </a:r>
            <a:r>
              <a:rPr lang="tr-TR" sz="2800" b="1" dirty="0" smtClean="0">
                <a:latin typeface="Times New Roman" panose="02020603050405020304" pitchFamily="18" charset="0"/>
                <a:cs typeface="Times New Roman" panose="02020603050405020304" pitchFamily="18" charset="0"/>
              </a:rPr>
              <a:t>yarıyıl ve yaz tatillerinde </a:t>
            </a:r>
            <a:r>
              <a:rPr lang="tr-TR" sz="2800" dirty="0" smtClean="0">
                <a:latin typeface="Times New Roman" panose="02020603050405020304" pitchFamily="18" charset="0"/>
                <a:cs typeface="Times New Roman" panose="02020603050405020304" pitchFamily="18" charset="0"/>
              </a:rPr>
              <a:t>fiilen yerine getirilen ders görevleri, ek ders ücreti karşılığında verilir.</a:t>
            </a:r>
          </a:p>
          <a:p>
            <a:pPr algn="just"/>
            <a:endParaRPr lang="tr-TR" sz="2800" dirty="0" smtClean="0">
              <a:latin typeface="Times New Roman" panose="02020603050405020304" pitchFamily="18" charset="0"/>
              <a:cs typeface="Times New Roman" panose="02020603050405020304" pitchFamily="18" charset="0"/>
            </a:endParaRPr>
          </a:p>
          <a:p>
            <a:pPr algn="just"/>
            <a:r>
              <a:rPr lang="tr-TR" sz="2800" b="1" dirty="0">
                <a:latin typeface="Times New Roman" panose="02020603050405020304" pitchFamily="18" charset="0"/>
                <a:cs typeface="Times New Roman" panose="02020603050405020304" pitchFamily="18" charset="0"/>
              </a:rPr>
              <a:t>23. Destekleme ve yetiştirme kurslarında görev alan öğretmenlere ek hizmet puanı verilir mi, bu uygulama nasıl yapılır? </a:t>
            </a:r>
          </a:p>
          <a:p>
            <a:pPr algn="just"/>
            <a:r>
              <a:rPr lang="tr-TR" sz="2800" dirty="0">
                <a:latin typeface="Times New Roman" panose="02020603050405020304" pitchFamily="18" charset="0"/>
                <a:cs typeface="Times New Roman" panose="02020603050405020304" pitchFamily="18" charset="0"/>
              </a:rPr>
              <a:t>Destekleme ve yetiştirme kurslarında görev alan öğretmenlere fiilen görev yapılan </a:t>
            </a:r>
            <a:r>
              <a:rPr lang="tr-TR" sz="2800" dirty="0">
                <a:solidFill>
                  <a:srgbClr val="FF0000"/>
                </a:solidFill>
                <a:latin typeface="Times New Roman" panose="02020603050405020304" pitchFamily="18" charset="0"/>
                <a:cs typeface="Times New Roman" panose="02020603050405020304" pitchFamily="18" charset="0"/>
              </a:rPr>
              <a:t>her ay için 0,5 ek hizmet puanı verilir</a:t>
            </a:r>
            <a:r>
              <a:rPr lang="tr-TR" sz="2800" dirty="0">
                <a:latin typeface="Times New Roman" panose="02020603050405020304" pitchFamily="18" charset="0"/>
                <a:cs typeface="Times New Roman" panose="02020603050405020304" pitchFamily="18" charset="0"/>
              </a:rPr>
              <a:t>. Bu işlem il/ilçe milli eğitim müdürlüklerince gerçekleştirilir.</a:t>
            </a:r>
          </a:p>
          <a:p>
            <a:pPr algn="just"/>
            <a:endParaRPr lang="tr-TR" sz="2800" dirty="0" smtClean="0">
              <a:latin typeface="Times New Roman" panose="02020603050405020304" pitchFamily="18" charset="0"/>
              <a:cs typeface="Times New Roman" panose="02020603050405020304" pitchFamily="18" charset="0"/>
            </a:endParaRPr>
          </a:p>
          <a:p>
            <a:pPr algn="just"/>
            <a:endParaRPr lang="tr-TR" sz="2800" b="1" dirty="0"/>
          </a:p>
        </p:txBody>
      </p:sp>
    </p:spTree>
    <p:extLst>
      <p:ext uri="{BB962C8B-B14F-4D97-AF65-F5344CB8AC3E}">
        <p14:creationId xmlns:p14="http://schemas.microsoft.com/office/powerpoint/2010/main" val="76603504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9" name="2 İçerik Yer Tutucusu"/>
          <p:cNvSpPr txBox="1">
            <a:spLocks/>
          </p:cNvSpPr>
          <p:nvPr/>
        </p:nvSpPr>
        <p:spPr>
          <a:xfrm>
            <a:off x="73813" y="1053388"/>
            <a:ext cx="12041083" cy="5543964"/>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itchFamily="18" charset="0"/>
                <a:cs typeface="Times New Roman" pitchFamily="18" charset="0"/>
              </a:rPr>
              <a:t>Genel idari izinli olunan günlerde Destekleme ve Yetiştirme kurslarında görevli yönetici ve öğretmenler o günkü ek ders ücretinden yararlanırlar mı?</a:t>
            </a:r>
          </a:p>
          <a:p>
            <a:pPr algn="just"/>
            <a:endParaRPr lang="tr-TR" sz="1200" b="1" dirty="0" smtClean="0">
              <a:latin typeface="Times New Roman" pitchFamily="18" charset="0"/>
              <a:cs typeface="Times New Roman" pitchFamily="18" charset="0"/>
            </a:endParaRPr>
          </a:p>
          <a:p>
            <a:pPr algn="just"/>
            <a:r>
              <a:rPr lang="tr-TR" sz="3600" dirty="0" smtClean="0">
                <a:latin typeface="Times New Roman" pitchFamily="18" charset="0"/>
                <a:cs typeface="Times New Roman" pitchFamily="18" charset="0"/>
              </a:rPr>
              <a:t>Gerek 2014-2015 gerekse 2016-2017 yıllarına ait toplu sözleşmenin </a:t>
            </a:r>
            <a:r>
              <a:rPr lang="tr-TR" sz="3600" u="sng" dirty="0" smtClean="0">
                <a:latin typeface="Times New Roman" pitchFamily="18" charset="0"/>
                <a:cs typeface="Times New Roman" pitchFamily="18" charset="0"/>
              </a:rPr>
              <a:t>“Ders görevinin yapılmış sayılacağı haller” </a:t>
            </a:r>
            <a:r>
              <a:rPr lang="tr-TR" sz="3600" dirty="0" smtClean="0">
                <a:latin typeface="Times New Roman" pitchFamily="18" charset="0"/>
                <a:cs typeface="Times New Roman" pitchFamily="18" charset="0"/>
              </a:rPr>
              <a:t>başlıklı 2.maddesi gereği idari izinli olunan günlere ait ek ders ücretinden </a:t>
            </a:r>
            <a:r>
              <a:rPr lang="tr-TR" sz="3600" dirty="0" smtClean="0">
                <a:solidFill>
                  <a:srgbClr val="FF0000"/>
                </a:solidFill>
                <a:latin typeface="Times New Roman" pitchFamily="18" charset="0"/>
                <a:cs typeface="Times New Roman" pitchFamily="18" charset="0"/>
              </a:rPr>
              <a:t>yararlanırlar.</a:t>
            </a:r>
            <a:endParaRPr lang="tr-TR" sz="36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98128402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3" name="Grup 2"/>
          <p:cNvGrpSpPr/>
          <p:nvPr/>
        </p:nvGrpSpPr>
        <p:grpSpPr>
          <a:xfrm>
            <a:off x="-73929" y="1"/>
            <a:ext cx="12188825" cy="968319"/>
            <a:chOff x="-73929" y="1"/>
            <a:chExt cx="12188825" cy="968319"/>
          </a:xfrm>
        </p:grpSpPr>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73929" y="1"/>
              <a:ext cx="12188825" cy="961710"/>
            </a:xfrm>
            <a:prstGeom prst="rect">
              <a:avLst/>
            </a:prstGeom>
            <a:ln>
              <a:noFill/>
            </a:ln>
          </p:spPr>
          <p:txBody>
            <a:bodyPr vert="horz" lIns="91440" tIns="45720" rIns="91440" bIns="45720" rtlCol="0" anchor="b">
              <a:normAutofit/>
            </a:bodyPr>
            <a:lstStyle/>
            <a:p>
              <a:pPr algn="ctr"/>
              <a:r>
                <a:rPr lang="tr-TR" sz="2800" dirty="0">
                  <a:solidFill>
                    <a:schemeClr val="bg1"/>
                  </a:solidFill>
                  <a:latin typeface="Times New Roman" pitchFamily="18" charset="0"/>
                  <a:cs typeface="Times New Roman" pitchFamily="18" charset="0"/>
                </a:rPr>
                <a:t>İLGİLİ  </a:t>
              </a:r>
              <a:r>
                <a:rPr lang="tr-TR" sz="2800" dirty="0" smtClean="0">
                  <a:solidFill>
                    <a:schemeClr val="bg1"/>
                  </a:solidFill>
                  <a:latin typeface="Times New Roman" pitchFamily="18" charset="0"/>
                  <a:cs typeface="Times New Roman" pitchFamily="18" charset="0"/>
                </a:rPr>
                <a:t>MEVZUATLAR</a:t>
              </a:r>
              <a:endParaRPr lang="tr-TR" sz="2600" dirty="0">
                <a:solidFill>
                  <a:schemeClr val="bg1"/>
                </a:solidFill>
              </a:endParaRP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grpSp>
      <p:sp>
        <p:nvSpPr>
          <p:cNvPr id="15" name="2 İçerik Yer Tutucusu"/>
          <p:cNvSpPr txBox="1">
            <a:spLocks/>
          </p:cNvSpPr>
          <p:nvPr/>
        </p:nvSpPr>
        <p:spPr>
          <a:xfrm>
            <a:off x="261764" y="1196752"/>
            <a:ext cx="11737304" cy="5472608"/>
          </a:xfrm>
          <a:prstGeom prst="rect">
            <a:avLst/>
          </a:prstGeom>
        </p:spPr>
        <p:txBody>
          <a:bodyPr vert="horz" lIns="91440" tIns="45720" rIns="91440" bIns="45720" rtlCol="0">
            <a:normAutofit fontScale="92500"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Wingdings" pitchFamily="2" charset="2"/>
              <a:buChar char="ü"/>
            </a:pPr>
            <a:r>
              <a:rPr lang="tr-TR" sz="2800" b="1" dirty="0" smtClean="0">
                <a:latin typeface="Times New Roman" pitchFamily="18" charset="0"/>
                <a:cs typeface="Times New Roman" pitchFamily="18" charset="0"/>
                <a:hlinkClick r:id="rId4" action="ppaction://hlinkfile"/>
              </a:rPr>
              <a:t>Millî Eğitim Bakanlığı Yönetici ve Öğretmenlerinin Ders ve Ek Ders Saatlerine İlişkin Karar </a:t>
            </a:r>
            <a:endParaRPr lang="tr-TR" sz="2800" b="1" dirty="0" smtClean="0">
              <a:latin typeface="Times New Roman" pitchFamily="18" charset="0"/>
              <a:cs typeface="Times New Roman" pitchFamily="18" charset="0"/>
            </a:endParaRPr>
          </a:p>
          <a:p>
            <a:pPr algn="just">
              <a:buFont typeface="Wingdings" pitchFamily="2" charset="2"/>
              <a:buChar char="ü"/>
            </a:pPr>
            <a:endParaRPr lang="tr-TR" sz="900" b="1" dirty="0" smtClean="0">
              <a:latin typeface="Times New Roman" pitchFamily="18" charset="0"/>
              <a:cs typeface="Times New Roman" pitchFamily="18" charset="0"/>
            </a:endParaRPr>
          </a:p>
          <a:p>
            <a:pPr algn="just">
              <a:buFont typeface="Wingdings" pitchFamily="2" charset="2"/>
              <a:buChar char="ü"/>
            </a:pPr>
            <a:r>
              <a:rPr lang="tr-TR" sz="2800" b="1" dirty="0" smtClean="0">
                <a:latin typeface="Times New Roman" pitchFamily="18" charset="0"/>
                <a:cs typeface="Times New Roman" pitchFamily="18" charset="0"/>
              </a:rPr>
              <a:t>Kamu Görevlilerinin Geneline ve Hizmet Kollarına Yönelik Mali ve Sosyal Haklara İlişkin 2. Dönem (2014-2015) ve 3. Dönem (2015-2016) Toplu Sözleşme </a:t>
            </a:r>
          </a:p>
          <a:p>
            <a:pPr algn="just"/>
            <a:endParaRPr lang="tr-TR" sz="900" b="1" dirty="0" smtClean="0">
              <a:latin typeface="Times New Roman" pitchFamily="18" charset="0"/>
              <a:cs typeface="Times New Roman" pitchFamily="18" charset="0"/>
            </a:endParaRPr>
          </a:p>
          <a:p>
            <a:pPr algn="just">
              <a:buFont typeface="Wingdings" pitchFamily="2" charset="2"/>
              <a:buChar char="ü"/>
            </a:pPr>
            <a:r>
              <a:rPr lang="tr-TR" sz="2800" b="1" dirty="0" smtClean="0">
                <a:latin typeface="Times New Roman" pitchFamily="18" charset="0"/>
                <a:cs typeface="Times New Roman" pitchFamily="18" charset="0"/>
              </a:rPr>
              <a:t>Millî Eğitim Bakanlığı Öğretmen Atama ve Yer Değiştirme Yönetmeliği</a:t>
            </a:r>
          </a:p>
          <a:p>
            <a:pPr algn="just">
              <a:buFont typeface="Wingdings" pitchFamily="2" charset="2"/>
              <a:buChar char="ü"/>
            </a:pPr>
            <a:endParaRPr lang="tr-TR" sz="900" b="1" dirty="0" smtClean="0">
              <a:latin typeface="Times New Roman" pitchFamily="18" charset="0"/>
              <a:cs typeface="Times New Roman" pitchFamily="18" charset="0"/>
            </a:endParaRPr>
          </a:p>
          <a:p>
            <a:pPr algn="just">
              <a:buFont typeface="Wingdings" pitchFamily="2" charset="2"/>
              <a:buChar char="ü"/>
            </a:pPr>
            <a:r>
              <a:rPr lang="tr-TR" sz="2800" b="1" dirty="0" smtClean="0">
                <a:latin typeface="Times New Roman" pitchFamily="18" charset="0"/>
                <a:cs typeface="Times New Roman" pitchFamily="18" charset="0"/>
              </a:rPr>
              <a:t>657 Sayılı Devlet Memurları Kanunu</a:t>
            </a:r>
          </a:p>
          <a:p>
            <a:pPr algn="just">
              <a:buFont typeface="Wingdings" pitchFamily="2" charset="2"/>
              <a:buChar char="ü"/>
            </a:pPr>
            <a:endParaRPr lang="tr-TR" sz="900" b="1" dirty="0" smtClean="0">
              <a:latin typeface="Times New Roman" pitchFamily="18" charset="0"/>
              <a:cs typeface="Times New Roman" pitchFamily="18" charset="0"/>
            </a:endParaRPr>
          </a:p>
          <a:p>
            <a:pPr algn="just">
              <a:buFont typeface="Wingdings" pitchFamily="2" charset="2"/>
              <a:buChar char="ü"/>
            </a:pPr>
            <a:r>
              <a:rPr lang="tr-TR" sz="3000" b="1" dirty="0" smtClean="0">
                <a:latin typeface="Times New Roman" pitchFamily="18" charset="0"/>
                <a:cs typeface="Times New Roman" pitchFamily="18" charset="0"/>
              </a:rPr>
              <a:t>1076 Sayılı Yedek Subaylar ve Yedek Askeri Memurlar Kanunu ve Askerlik Hükümlülüğünü Millî Eğitim Bakanlığı Emrinde Öğretmen Olarak Yerine Getirecekler Hakkında Yönetmelik</a:t>
            </a:r>
          </a:p>
          <a:p>
            <a:pPr algn="just"/>
            <a:endParaRPr lang="tr-TR" sz="900" b="1" dirty="0" smtClean="0">
              <a:latin typeface="Times New Roman" pitchFamily="18" charset="0"/>
              <a:cs typeface="Times New Roman" pitchFamily="18" charset="0"/>
            </a:endParaRPr>
          </a:p>
          <a:p>
            <a:pPr algn="just">
              <a:buFont typeface="Wingdings" pitchFamily="2" charset="2"/>
              <a:buChar char="ü"/>
            </a:pPr>
            <a:r>
              <a:rPr lang="tr-TR" sz="3000" b="1" dirty="0" smtClean="0">
                <a:latin typeface="Times New Roman" pitchFamily="18" charset="0"/>
                <a:cs typeface="Times New Roman" pitchFamily="18" charset="0"/>
              </a:rPr>
              <a:t>Millî Eğitim Bakanlığı Rehberlik ve Psikolojik Danışma Hizmetleri Yönetmeliği </a:t>
            </a:r>
          </a:p>
          <a:p>
            <a:pPr algn="just">
              <a:buFont typeface="Wingdings" pitchFamily="2" charset="2"/>
              <a:buChar char="ü"/>
            </a:pPr>
            <a:endParaRPr lang="tr-TR" sz="2400" dirty="0" smtClean="0">
              <a:latin typeface="Times New Roman" pitchFamily="18" charset="0"/>
              <a:cs typeface="Times New Roman" pitchFamily="18" charset="0"/>
            </a:endParaRPr>
          </a:p>
          <a:p>
            <a:pPr algn="just">
              <a:buFont typeface="Wingdings" pitchFamily="2" charset="2"/>
              <a:buChar char="ü"/>
            </a:pPr>
            <a:endParaRPr lang="tr-TR"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08920126"/>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smtClean="0">
                <a:solidFill>
                  <a:schemeClr val="bg1"/>
                </a:solidFill>
                <a:latin typeface="Times New Roman" pitchFamily="18" charset="0"/>
                <a:cs typeface="Times New Roman" pitchFamily="18" charset="0"/>
              </a:rPr>
              <a:t>Eğitim, Öğretim ve Bilim Hizmet Koluna İlişkin Toplu Sözleşme</a:t>
            </a:r>
            <a:endParaRPr lang="tr-TR" sz="2800" dirty="0">
              <a:solidFill>
                <a:schemeClr val="bg1"/>
              </a:solidFill>
              <a:latin typeface="Times" panose="02020603050405020304" pitchFamily="18" charset="0"/>
              <a:cs typeface="Times" panose="02020603050405020304" pitchFamily="18" charset="0"/>
            </a:endParaRP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2 İçerik Yer Tutucusu"/>
          <p:cNvSpPr txBox="1">
            <a:spLocks/>
          </p:cNvSpPr>
          <p:nvPr/>
        </p:nvSpPr>
        <p:spPr>
          <a:xfrm>
            <a:off x="73814" y="1053388"/>
            <a:ext cx="12041082" cy="5687980"/>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4000" b="1" dirty="0" smtClean="0">
                <a:latin typeface="Times New Roman" pitchFamily="18" charset="0"/>
                <a:cs typeface="Times New Roman" pitchFamily="18" charset="0"/>
              </a:rPr>
              <a:t>Ders görevinin yapılmış sayılacağı haller</a:t>
            </a:r>
          </a:p>
          <a:p>
            <a:pPr algn="just"/>
            <a:endParaRPr lang="tr-TR" sz="3600" b="1" dirty="0" smtClean="0">
              <a:latin typeface="Times New Roman" pitchFamily="18" charset="0"/>
              <a:cs typeface="Times New Roman" pitchFamily="18" charset="0"/>
            </a:endParaRPr>
          </a:p>
          <a:p>
            <a:pPr algn="just"/>
            <a:r>
              <a:rPr lang="tr-TR" sz="3600" b="1" dirty="0" smtClean="0">
                <a:latin typeface="Times New Roman" pitchFamily="18" charset="0"/>
                <a:cs typeface="Times New Roman" pitchFamily="18" charset="0"/>
              </a:rPr>
              <a:t>Madde 2- </a:t>
            </a:r>
            <a:r>
              <a:rPr lang="tr-TR" sz="3600" dirty="0" smtClean="0">
                <a:latin typeface="Times New Roman" pitchFamily="18" charset="0"/>
                <a:cs typeface="Times New Roman" pitchFamily="18" charset="0"/>
              </a:rPr>
              <a:t>(1) Millî Eğitim Bakanlığına bağlı örgün ve yaygın eğitim kurumlarında ders yılı içerisindeki iş günlerinde </a:t>
            </a:r>
            <a:r>
              <a:rPr lang="tr-TR" sz="3600" b="1" dirty="0" smtClean="0">
                <a:latin typeface="Times New Roman" pitchFamily="18" charset="0"/>
                <a:cs typeface="Times New Roman" pitchFamily="18" charset="0"/>
              </a:rPr>
              <a:t>genel idari izinli olmaları sebebiyle </a:t>
            </a:r>
            <a:r>
              <a:rPr lang="tr-TR" sz="3600" dirty="0" smtClean="0">
                <a:latin typeface="Times New Roman" pitchFamily="18" charset="0"/>
                <a:cs typeface="Times New Roman" pitchFamily="18" charset="0"/>
              </a:rPr>
              <a:t>eğitim faaliyetlerini fiilen yerine getiremeyen </a:t>
            </a:r>
            <a:r>
              <a:rPr lang="tr-TR" sz="3600" b="1" dirty="0" smtClean="0">
                <a:latin typeface="Times New Roman" pitchFamily="18" charset="0"/>
                <a:cs typeface="Times New Roman" pitchFamily="18" charset="0"/>
              </a:rPr>
              <a:t>yönetici ve öğretmenler </a:t>
            </a:r>
            <a:r>
              <a:rPr lang="tr-TR" sz="3600" dirty="0" smtClean="0">
                <a:latin typeface="Times New Roman" pitchFamily="18" charset="0"/>
                <a:cs typeface="Times New Roman" pitchFamily="18" charset="0"/>
              </a:rPr>
              <a:t>ile öğrencilerin çeşitli nedenlerle sınıf veya okul bütünlüğünde izinli sayılmaları sebebiyle eğitim ve öğretim faaliyetlerini fiilen yerine getiremeyen yönetici ve öğretmenler, bu sürelerde üzerlerinde bulunan aylık karşılığı ders, </a:t>
            </a:r>
            <a:r>
              <a:rPr lang="tr-TR" sz="3600" b="1" dirty="0" smtClean="0">
                <a:latin typeface="Times New Roman" pitchFamily="18" charset="0"/>
                <a:cs typeface="Times New Roman" pitchFamily="18" charset="0"/>
              </a:rPr>
              <a:t>varsa ek ders</a:t>
            </a:r>
            <a:r>
              <a:rPr lang="tr-TR" sz="3600" dirty="0" smtClean="0">
                <a:latin typeface="Times New Roman" pitchFamily="18" charset="0"/>
                <a:cs typeface="Times New Roman" pitchFamily="18" charset="0"/>
              </a:rPr>
              <a:t>, ders niteliğinde yönetim, hazırlık ve planlama görevlerini </a:t>
            </a:r>
            <a:r>
              <a:rPr lang="tr-TR" sz="3600" dirty="0" smtClean="0">
                <a:solidFill>
                  <a:srgbClr val="FF0000"/>
                </a:solidFill>
                <a:latin typeface="Times New Roman" pitchFamily="18" charset="0"/>
                <a:cs typeface="Times New Roman" pitchFamily="18" charset="0"/>
              </a:rPr>
              <a:t>yapmış sayılırlar</a:t>
            </a:r>
            <a:r>
              <a:rPr lang="tr-TR" sz="2800"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98213553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2 İçerik Yer Tutucusu"/>
          <p:cNvSpPr txBox="1">
            <a:spLocks/>
          </p:cNvSpPr>
          <p:nvPr/>
        </p:nvSpPr>
        <p:spPr>
          <a:xfrm>
            <a:off x="73813" y="1003930"/>
            <a:ext cx="11853247" cy="5737438"/>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itchFamily="18" charset="0"/>
                <a:cs typeface="Times New Roman" pitchFamily="18" charset="0"/>
              </a:rPr>
              <a:t>Genel idari izinli olunan günlerde Destekleme ve Yetiştirme kurslarında görevli </a:t>
            </a:r>
            <a:r>
              <a:rPr lang="tr-TR" sz="3600" b="1" i="1" dirty="0" smtClean="0">
                <a:latin typeface="Times New Roman" pitchFamily="18" charset="0"/>
                <a:cs typeface="Times New Roman" pitchFamily="18" charset="0"/>
              </a:rPr>
              <a:t>ders ücreti karşılığı görevlendirilen öğretmenler</a:t>
            </a:r>
            <a:r>
              <a:rPr lang="tr-TR" sz="3600" b="1" dirty="0" smtClean="0">
                <a:latin typeface="Times New Roman" pitchFamily="18" charset="0"/>
                <a:cs typeface="Times New Roman" pitchFamily="18" charset="0"/>
              </a:rPr>
              <a:t> o günkü ek ders ücretinden yararlanırlar mı?</a:t>
            </a:r>
          </a:p>
          <a:p>
            <a:pPr algn="just"/>
            <a:endParaRPr lang="tr-TR" sz="3600" b="1" dirty="0" smtClean="0">
              <a:latin typeface="Times New Roman" pitchFamily="18" charset="0"/>
              <a:cs typeface="Times New Roman" pitchFamily="18" charset="0"/>
            </a:endParaRPr>
          </a:p>
          <a:p>
            <a:pPr algn="just"/>
            <a:r>
              <a:rPr lang="tr-TR" sz="3600" dirty="0" smtClean="0">
                <a:latin typeface="Times New Roman" pitchFamily="18" charset="0"/>
                <a:cs typeface="Times New Roman" pitchFamily="18" charset="0"/>
              </a:rPr>
              <a:t>Destekleme ve Yetiştirme kurslarında görevli ders ücreti karşılığı görevlendirilen öğretmenler, Genel idari izinli olunan günlerde o güne ait ek ders ücretinden </a:t>
            </a:r>
            <a:r>
              <a:rPr lang="tr-TR" sz="3600" u="sng" dirty="0" smtClean="0">
                <a:solidFill>
                  <a:srgbClr val="FF0000"/>
                </a:solidFill>
                <a:latin typeface="Times New Roman" pitchFamily="18" charset="0"/>
                <a:cs typeface="Times New Roman" pitchFamily="18" charset="0"/>
              </a:rPr>
              <a:t>yararlanamazlar</a:t>
            </a:r>
            <a:r>
              <a:rPr lang="tr-TR" sz="3600" dirty="0" smtClean="0">
                <a:latin typeface="Times New Roman" pitchFamily="18" charset="0"/>
                <a:cs typeface="Times New Roman" pitchFamily="18" charset="0"/>
              </a:rPr>
              <a:t>.</a:t>
            </a:r>
            <a:endParaRPr lang="tr-TR" sz="3600" dirty="0">
              <a:latin typeface="Times New Roman" pitchFamily="18" charset="0"/>
              <a:cs typeface="Times New Roman" pitchFamily="18" charset="0"/>
            </a:endParaRPr>
          </a:p>
        </p:txBody>
      </p:sp>
    </p:spTree>
    <p:extLst>
      <p:ext uri="{BB962C8B-B14F-4D97-AF65-F5344CB8AC3E}">
        <p14:creationId xmlns:p14="http://schemas.microsoft.com/office/powerpoint/2010/main" val="423337194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2 İçerik Yer Tutucusu"/>
          <p:cNvSpPr txBox="1">
            <a:spLocks/>
          </p:cNvSpPr>
          <p:nvPr/>
        </p:nvSpPr>
        <p:spPr>
          <a:xfrm>
            <a:off x="73813" y="1003929"/>
            <a:ext cx="12041083" cy="5665431"/>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itchFamily="18" charset="0"/>
                <a:cs typeface="Times New Roman" pitchFamily="18" charset="0"/>
              </a:rPr>
              <a:t>Ortak Sınavların yapıldığı günlerde Destekleme ve Yetiştirme kurslarında ders yapılmaması durumu idari izin kapsamında değerlendirilerek o günlere ait ek ders </a:t>
            </a:r>
            <a:r>
              <a:rPr lang="tr-TR" sz="3600" b="1" dirty="0" smtClean="0">
                <a:solidFill>
                  <a:srgbClr val="FF0000"/>
                </a:solidFill>
                <a:latin typeface="Times New Roman" pitchFamily="18" charset="0"/>
                <a:cs typeface="Times New Roman" pitchFamily="18" charset="0"/>
              </a:rPr>
              <a:t>ücretinden yararlanılır mı</a:t>
            </a:r>
            <a:r>
              <a:rPr lang="tr-TR" sz="3600" b="1" dirty="0" smtClean="0">
                <a:latin typeface="Times New Roman" pitchFamily="18" charset="0"/>
                <a:cs typeface="Times New Roman" pitchFamily="18" charset="0"/>
              </a:rPr>
              <a:t>?</a:t>
            </a:r>
          </a:p>
          <a:p>
            <a:pPr algn="just"/>
            <a:endParaRPr lang="tr-TR" sz="3600" b="1" dirty="0" smtClean="0">
              <a:latin typeface="Times New Roman" pitchFamily="18" charset="0"/>
              <a:cs typeface="Times New Roman" pitchFamily="18" charset="0"/>
            </a:endParaRPr>
          </a:p>
          <a:p>
            <a:pPr algn="just"/>
            <a:r>
              <a:rPr lang="tr-TR" sz="3600" dirty="0" smtClean="0">
                <a:latin typeface="Times New Roman" pitchFamily="18" charset="0"/>
                <a:cs typeface="Times New Roman" pitchFamily="18" charset="0"/>
              </a:rPr>
              <a:t>Ortak sınavların yapıldığı günlerde kurslarda ders yapılmaması durumu idari izin kapsamında değerlendirilemez ve o güne ait </a:t>
            </a:r>
            <a:r>
              <a:rPr lang="tr-TR" sz="3600" dirty="0" smtClean="0">
                <a:solidFill>
                  <a:srgbClr val="FF0000"/>
                </a:solidFill>
                <a:latin typeface="Times New Roman" pitchFamily="18" charset="0"/>
                <a:cs typeface="Times New Roman" pitchFamily="18" charset="0"/>
              </a:rPr>
              <a:t>ek ders ücreti ödemesi yapılamaz</a:t>
            </a:r>
            <a:r>
              <a:rPr lang="tr-TR" sz="3600" dirty="0" smtClean="0">
                <a:latin typeface="Times New Roman" pitchFamily="18" charset="0"/>
                <a:cs typeface="Times New Roman" pitchFamily="18" charset="0"/>
              </a:rPr>
              <a:t>.</a:t>
            </a:r>
            <a:endParaRPr lang="tr-TR" sz="3600" dirty="0">
              <a:latin typeface="Times New Roman" pitchFamily="18" charset="0"/>
              <a:cs typeface="Times New Roman" pitchFamily="18" charset="0"/>
            </a:endParaRPr>
          </a:p>
        </p:txBody>
      </p:sp>
    </p:spTree>
    <p:extLst>
      <p:ext uri="{BB962C8B-B14F-4D97-AF65-F5344CB8AC3E}">
        <p14:creationId xmlns:p14="http://schemas.microsoft.com/office/powerpoint/2010/main" val="76224092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endParaRPr lang="tr-TR" sz="2800" dirty="0">
              <a:solidFill>
                <a:schemeClr val="bg1"/>
              </a:solidFill>
              <a:latin typeface="Times" panose="02020603050405020304" pitchFamily="18" charset="0"/>
              <a:cs typeface="Times" panose="02020603050405020304" pitchFamily="18" charset="0"/>
            </a:endParaRP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2 İçerik Yer Tutucusu"/>
          <p:cNvSpPr txBox="1">
            <a:spLocks/>
          </p:cNvSpPr>
          <p:nvPr/>
        </p:nvSpPr>
        <p:spPr>
          <a:xfrm>
            <a:off x="73813" y="1015389"/>
            <a:ext cx="12041083" cy="5725979"/>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3600" b="1" dirty="0" smtClean="0">
                <a:latin typeface="Times New Roman" pitchFamily="18" charset="0"/>
                <a:cs typeface="Times New Roman" pitchFamily="18" charset="0"/>
              </a:rPr>
              <a:t>DESTEKLEME VE YETİŞTİRME KURSLARI BAKANLIKTA BULUNAN YETKİLİLERİN İLETİŞİM BİLGİLERİ</a:t>
            </a:r>
          </a:p>
          <a:p>
            <a:endParaRPr lang="tr-TR" sz="3600" b="1" dirty="0" smtClean="0">
              <a:latin typeface="Times New Roman" pitchFamily="18" charset="0"/>
              <a:cs typeface="Times New Roman" pitchFamily="18" charset="0"/>
            </a:endParaRPr>
          </a:p>
          <a:p>
            <a:r>
              <a:rPr lang="tr-TR" sz="3600" b="1" dirty="0" smtClean="0">
                <a:latin typeface="Times New Roman" pitchFamily="18" charset="0"/>
                <a:cs typeface="Times New Roman" pitchFamily="18" charset="0"/>
              </a:rPr>
              <a:t> </a:t>
            </a:r>
            <a:r>
              <a:rPr lang="tr-TR" sz="3600" b="1" dirty="0" smtClean="0">
                <a:solidFill>
                  <a:srgbClr val="FF0000"/>
                </a:solidFill>
                <a:latin typeface="Times New Roman" pitchFamily="18" charset="0"/>
                <a:cs typeface="Times New Roman" pitchFamily="18" charset="0"/>
              </a:rPr>
              <a:t>Lütfi SAN                            </a:t>
            </a:r>
            <a:r>
              <a:rPr lang="tr-TR" sz="3600" dirty="0" smtClean="0">
                <a:solidFill>
                  <a:srgbClr val="FF0000"/>
                </a:solidFill>
                <a:latin typeface="Times New Roman" pitchFamily="18" charset="0"/>
                <a:cs typeface="Times New Roman" pitchFamily="18" charset="0"/>
              </a:rPr>
              <a:t>- 0 312 413 30 83 </a:t>
            </a:r>
          </a:p>
          <a:p>
            <a:r>
              <a:rPr lang="tr-TR" sz="3600" b="1" dirty="0" smtClean="0">
                <a:latin typeface="Times New Roman" pitchFamily="18" charset="0"/>
                <a:cs typeface="Times New Roman" pitchFamily="18" charset="0"/>
              </a:rPr>
              <a:t>Kamil Kenan ERDOĞAN </a:t>
            </a:r>
            <a:r>
              <a:rPr lang="tr-TR" sz="3600" dirty="0" smtClean="0">
                <a:latin typeface="Times New Roman" pitchFamily="18" charset="0"/>
                <a:cs typeface="Times New Roman" pitchFamily="18" charset="0"/>
              </a:rPr>
              <a:t>- 0 312 413 32 66</a:t>
            </a:r>
          </a:p>
          <a:p>
            <a:r>
              <a:rPr lang="tr-TR" sz="3600" b="1" dirty="0" smtClean="0">
                <a:latin typeface="Times New Roman" pitchFamily="18" charset="0"/>
                <a:cs typeface="Times New Roman" pitchFamily="18" charset="0"/>
              </a:rPr>
              <a:t>Emel ILICAN                     </a:t>
            </a:r>
            <a:r>
              <a:rPr lang="tr-TR" sz="3600" dirty="0" smtClean="0">
                <a:latin typeface="Times New Roman" pitchFamily="18" charset="0"/>
                <a:cs typeface="Times New Roman" pitchFamily="18" charset="0"/>
              </a:rPr>
              <a:t>- 0 312 413 30 73 </a:t>
            </a:r>
          </a:p>
          <a:p>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6612141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lvl="0" algn="ctr">
              <a:lnSpc>
                <a:spcPct val="90000"/>
              </a:lnSpc>
              <a:spcBef>
                <a:spcPct val="0"/>
              </a:spcBef>
              <a:defRPr/>
            </a:pPr>
            <a:endParaRPr lang="tr-TR" sz="1200" b="1" spc="100" dirty="0">
              <a:solidFill>
                <a:schemeClr val="bg1"/>
              </a:solidFill>
              <a:latin typeface="Verdana" pitchFamily="34" charset="0"/>
              <a:ea typeface="Verdana" pitchFamily="34" charset="0"/>
              <a:cs typeface="Verdana" pitchFamily="34" charset="0"/>
            </a:endParaRPr>
          </a:p>
        </p:txBody>
      </p:sp>
      <p:sp>
        <p:nvSpPr>
          <p:cNvPr id="4" name="Metin kutusu 3"/>
          <p:cNvSpPr txBox="1"/>
          <p:nvPr/>
        </p:nvSpPr>
        <p:spPr>
          <a:xfrm>
            <a:off x="3718148" y="4365104"/>
            <a:ext cx="4824536" cy="1200329"/>
          </a:xfrm>
          <a:prstGeom prst="rect">
            <a:avLst/>
          </a:prstGeom>
          <a:noFill/>
        </p:spPr>
        <p:txBody>
          <a:bodyPr wrap="square" rtlCol="0">
            <a:spAutoFit/>
          </a:bodyPr>
          <a:lstStyle/>
          <a:p>
            <a:pPr algn="ctr"/>
            <a:r>
              <a:rPr lang="tr-TR" sz="3600" b="1" dirty="0" smtClean="0">
                <a:latin typeface="Times" panose="02020603060405020304" pitchFamily="18" charset="0"/>
              </a:rPr>
              <a:t>Hanifi ŞAHİN</a:t>
            </a:r>
            <a:endParaRPr lang="tr-TR" sz="3600" b="1" dirty="0" smtClean="0">
              <a:latin typeface="Times" panose="02020603060405020304" pitchFamily="18" charset="0"/>
            </a:endParaRPr>
          </a:p>
          <a:p>
            <a:pPr algn="ctr"/>
            <a:r>
              <a:rPr lang="tr-TR" sz="3600" b="1" dirty="0" smtClean="0">
                <a:latin typeface="Times" panose="02020603060405020304" pitchFamily="18" charset="0"/>
              </a:rPr>
              <a:t>Şube Müdürü</a:t>
            </a:r>
          </a:p>
        </p:txBody>
      </p:sp>
      <p:sp>
        <p:nvSpPr>
          <p:cNvPr id="14" name="Metin kutusu 13"/>
          <p:cNvSpPr txBox="1"/>
          <p:nvPr/>
        </p:nvSpPr>
        <p:spPr>
          <a:xfrm>
            <a:off x="1917948" y="1760678"/>
            <a:ext cx="8496944" cy="840230"/>
          </a:xfrm>
          <a:prstGeom prst="rect">
            <a:avLst/>
          </a:prstGeom>
          <a:noFill/>
        </p:spPr>
        <p:txBody>
          <a:bodyPr wrap="square" rtlCol="0">
            <a:spAutoFit/>
          </a:bodyPr>
          <a:lstStyle/>
          <a:p>
            <a:pPr algn="ctr">
              <a:lnSpc>
                <a:spcPct val="90000"/>
              </a:lnSpc>
            </a:pPr>
            <a:r>
              <a:rPr lang="tr-TR" sz="5400" dirty="0" smtClean="0">
                <a:solidFill>
                  <a:srgbClr val="0070C0"/>
                </a:solidFill>
                <a:latin typeface="Times" panose="02020603060405020304" pitchFamily="18" charset="0"/>
              </a:rPr>
              <a:t>TEŞEKKÜR EDERİM</a:t>
            </a:r>
            <a:endParaRPr lang="tr-TR" sz="5400" dirty="0">
              <a:solidFill>
                <a:srgbClr val="0070C0"/>
              </a:solidFill>
              <a:latin typeface="Times" panose="02020603060405020304" pitchFamily="18" charset="0"/>
            </a:endParaRP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Tree>
    <p:extLst>
      <p:ext uri="{BB962C8B-B14F-4D97-AF65-F5344CB8AC3E}">
        <p14:creationId xmlns:p14="http://schemas.microsoft.com/office/powerpoint/2010/main" val="347105153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9 Dikdörtgen"/>
          <p:cNvSpPr/>
          <p:nvPr/>
        </p:nvSpPr>
        <p:spPr>
          <a:xfrm>
            <a:off x="0" y="95987"/>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5" name="Resim 1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9" name="İçerik Yer Tutucusu 2"/>
          <p:cNvSpPr txBox="1">
            <a:spLocks/>
          </p:cNvSpPr>
          <p:nvPr/>
        </p:nvSpPr>
        <p:spPr>
          <a:xfrm>
            <a:off x="333772" y="1124744"/>
            <a:ext cx="11593288" cy="5616624"/>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400" b="1" dirty="0" smtClean="0">
                <a:latin typeface="Times New Roman" panose="02020603050405020304" pitchFamily="18" charset="0"/>
                <a:cs typeface="Times New Roman" panose="02020603050405020304" pitchFamily="18" charset="0"/>
              </a:rPr>
              <a:t>1- Okulunda haftalık 20 saat fiilen derse giren bir öğretmene, destekleme ve yetiştirme kurslarında haftada en fazla kaç saat ek ders görevi verilebilir?</a:t>
            </a:r>
            <a:endParaRPr lang="tr-TR" sz="3400" dirty="0" smtClean="0">
              <a:latin typeface="Times New Roman" panose="02020603050405020304" pitchFamily="18" charset="0"/>
              <a:cs typeface="Times New Roman" panose="02020603050405020304" pitchFamily="18" charset="0"/>
            </a:endParaRPr>
          </a:p>
          <a:p>
            <a:pPr algn="just"/>
            <a:r>
              <a:rPr lang="tr-TR" sz="3400" dirty="0" smtClean="0">
                <a:latin typeface="Times New Roman" panose="02020603050405020304" pitchFamily="18" charset="0"/>
                <a:cs typeface="Times New Roman" panose="02020603050405020304" pitchFamily="18" charset="0"/>
              </a:rPr>
              <a:t>Kararın 5 ve 6'ncı maddelerine göre </a:t>
            </a:r>
            <a:r>
              <a:rPr lang="tr-TR" sz="3400" dirty="0" smtClean="0">
                <a:solidFill>
                  <a:srgbClr val="FF0000"/>
                </a:solidFill>
                <a:latin typeface="Times New Roman" panose="02020603050405020304" pitchFamily="18" charset="0"/>
                <a:cs typeface="Times New Roman" panose="02020603050405020304" pitchFamily="18" charset="0"/>
              </a:rPr>
              <a:t>genel bilgi ve meslek dersi öğretmenlerinin</a:t>
            </a:r>
            <a:r>
              <a:rPr lang="tr-TR" sz="3400" dirty="0" smtClean="0">
                <a:latin typeface="Times New Roman" panose="02020603050405020304" pitchFamily="18" charset="0"/>
                <a:cs typeface="Times New Roman" panose="02020603050405020304" pitchFamily="18" charset="0"/>
              </a:rPr>
              <a:t>, aylık ve ek ders ücreti karşılığında haftada 30 saat, destekleme ve yetiştirme kurslarında ise aynı Kararın 8'inci maddesine göre haftada 10 saat daha olmak üzere haftada </a:t>
            </a:r>
            <a:r>
              <a:rPr lang="tr-TR" sz="3400" b="1" dirty="0" smtClean="0">
                <a:latin typeface="Times New Roman" panose="02020603050405020304" pitchFamily="18" charset="0"/>
                <a:cs typeface="Times New Roman" panose="02020603050405020304" pitchFamily="18" charset="0"/>
              </a:rPr>
              <a:t>toplam </a:t>
            </a:r>
            <a:r>
              <a:rPr lang="tr-TR" sz="3400" b="1" dirty="0" smtClean="0">
                <a:solidFill>
                  <a:srgbClr val="FF0000"/>
                </a:solidFill>
                <a:latin typeface="Times New Roman" panose="02020603050405020304" pitchFamily="18" charset="0"/>
                <a:cs typeface="Times New Roman" panose="02020603050405020304" pitchFamily="18" charset="0"/>
              </a:rPr>
              <a:t>40 saat </a:t>
            </a:r>
            <a:r>
              <a:rPr lang="tr-TR" sz="3400" b="1" dirty="0" smtClean="0">
                <a:latin typeface="Times New Roman" panose="02020603050405020304" pitchFamily="18" charset="0"/>
                <a:cs typeface="Times New Roman" panose="02020603050405020304" pitchFamily="18" charset="0"/>
              </a:rPr>
              <a:t>ders okutmaları </a:t>
            </a:r>
            <a:r>
              <a:rPr lang="tr-TR" sz="3400" dirty="0" smtClean="0">
                <a:latin typeface="Times New Roman" panose="02020603050405020304" pitchFamily="18" charset="0"/>
                <a:cs typeface="Times New Roman" panose="02020603050405020304" pitchFamily="18" charset="0"/>
              </a:rPr>
              <a:t>mümkün bulunmaktadır. </a:t>
            </a:r>
          </a:p>
          <a:p>
            <a:pPr algn="just"/>
            <a:r>
              <a:rPr lang="tr-TR" sz="3400" dirty="0" smtClean="0">
                <a:latin typeface="Times New Roman" panose="02020603050405020304" pitchFamily="18" charset="0"/>
                <a:cs typeface="Times New Roman" panose="02020603050405020304" pitchFamily="18" charset="0"/>
              </a:rPr>
              <a:t>Bu durumda, okulunda rutin  müfredat kapsamında haftada 20 saat ders okutan bir öğretmenin, destekleme ve yetiştirme kurslarında haftada 20 saate kadar ders okutması mümkün bulunmaktadır.</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13168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14" name="İçerik Yer Tutucusu 2"/>
          <p:cNvSpPr txBox="1">
            <a:spLocks/>
          </p:cNvSpPr>
          <p:nvPr/>
        </p:nvSpPr>
        <p:spPr>
          <a:xfrm>
            <a:off x="189757" y="1053388"/>
            <a:ext cx="11999068" cy="5687980"/>
          </a:xfrm>
          <a:prstGeom prst="rect">
            <a:avLst/>
          </a:prstGeom>
        </p:spPr>
        <p:txBody>
          <a:bodyPr vert="horz" lIns="91440" tIns="45720" rIns="91440" bIns="45720" rtlCol="0">
            <a:normAutofit lnSpcReduction="10000"/>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000" b="1" dirty="0" smtClean="0">
                <a:latin typeface="Times New Roman" panose="02020603050405020304" pitchFamily="18" charset="0"/>
                <a:cs typeface="Times New Roman" panose="02020603050405020304" pitchFamily="18" charset="0"/>
              </a:rPr>
              <a:t>2-Aylık karşılığı ders görevini tamamlayamayan (örneğin haftalık 10 saat derse giren) bir öğretmene destekleme ve yetiştirme kursları kapsamında hafta içi veya hafta sonu 10 saat ders alması durumunda kaç saat ek ders ücreti ödenir?</a:t>
            </a:r>
            <a:endParaRPr lang="tr-TR" sz="3000" dirty="0" smtClean="0">
              <a:latin typeface="Times New Roman" panose="02020603050405020304" pitchFamily="18" charset="0"/>
              <a:cs typeface="Times New Roman" panose="02020603050405020304" pitchFamily="18" charset="0"/>
            </a:endParaRPr>
          </a:p>
          <a:p>
            <a:pPr algn="just"/>
            <a:r>
              <a:rPr lang="tr-TR" sz="3000" u="sng" dirty="0" smtClean="0">
                <a:latin typeface="Times New Roman" panose="02020603050405020304" pitchFamily="18" charset="0"/>
                <a:cs typeface="Times New Roman" panose="02020603050405020304" pitchFamily="18" charset="0"/>
              </a:rPr>
              <a:t>Yönetici ve öğretmenlerin </a:t>
            </a:r>
            <a:r>
              <a:rPr lang="tr-TR" sz="3000" dirty="0" smtClean="0">
                <a:solidFill>
                  <a:srgbClr val="FF0000"/>
                </a:solidFill>
                <a:latin typeface="Times New Roman" panose="02020603050405020304" pitchFamily="18" charset="0"/>
                <a:cs typeface="Times New Roman" panose="02020603050405020304" pitchFamily="18" charset="0"/>
              </a:rPr>
              <a:t>cumartesi ve pazar </a:t>
            </a:r>
            <a:r>
              <a:rPr lang="tr-TR" sz="3000" dirty="0" smtClean="0">
                <a:latin typeface="Times New Roman" panose="02020603050405020304" pitchFamily="18" charset="0"/>
                <a:cs typeface="Times New Roman" panose="02020603050405020304" pitchFamily="18" charset="0"/>
              </a:rPr>
              <a:t>günleri ile </a:t>
            </a:r>
            <a:r>
              <a:rPr lang="tr-TR" sz="3000" dirty="0" smtClean="0">
                <a:solidFill>
                  <a:srgbClr val="FF0000"/>
                </a:solidFill>
                <a:latin typeface="Times New Roman" panose="02020603050405020304" pitchFamily="18" charset="0"/>
                <a:cs typeface="Times New Roman" panose="02020603050405020304" pitchFamily="18" charset="0"/>
              </a:rPr>
              <a:t>yarıyıl ve yaz tatillerinde</a:t>
            </a:r>
            <a:r>
              <a:rPr lang="tr-TR" sz="3000" dirty="0" smtClean="0">
                <a:latin typeface="Times New Roman" panose="02020603050405020304" pitchFamily="18" charset="0"/>
                <a:cs typeface="Times New Roman" panose="02020603050405020304" pitchFamily="18" charset="0"/>
              </a:rPr>
              <a:t> fiilen okuttukları derslerin tamamının, aylık karşılığı ders görevlerinin doldurulmuş olup olmadığına bakılmaksızın </a:t>
            </a:r>
            <a:r>
              <a:rPr lang="tr-TR" sz="3000" dirty="0" smtClean="0">
                <a:solidFill>
                  <a:srgbClr val="FF0000"/>
                </a:solidFill>
                <a:latin typeface="Times New Roman" panose="02020603050405020304" pitchFamily="18" charset="0"/>
                <a:cs typeface="Times New Roman" panose="02020603050405020304" pitchFamily="18" charset="0"/>
              </a:rPr>
              <a:t>ek ders ücreti karşılığında,</a:t>
            </a:r>
            <a:r>
              <a:rPr lang="tr-TR" sz="3000" dirty="0" smtClean="0">
                <a:latin typeface="Times New Roman" panose="02020603050405020304" pitchFamily="18" charset="0"/>
                <a:cs typeface="Times New Roman" panose="02020603050405020304" pitchFamily="18" charset="0"/>
              </a:rPr>
              <a:t> hafta içi günlerde okuttukları derslerin ise öncelikle aylık karşılığında değerlendirilmesi gerekmektedir.</a:t>
            </a:r>
          </a:p>
          <a:p>
            <a:pPr algn="just"/>
            <a:r>
              <a:rPr lang="tr-TR" sz="3000" dirty="0" smtClean="0">
                <a:latin typeface="Times New Roman" panose="02020603050405020304" pitchFamily="18" charset="0"/>
                <a:cs typeface="Times New Roman" panose="02020603050405020304" pitchFamily="18" charset="0"/>
              </a:rPr>
              <a:t>Bu nedenle, </a:t>
            </a:r>
            <a:r>
              <a:rPr lang="tr-TR" sz="3000" u="sng" dirty="0" smtClean="0">
                <a:latin typeface="Times New Roman" panose="02020603050405020304" pitchFamily="18" charset="0"/>
                <a:cs typeface="Times New Roman" panose="02020603050405020304" pitchFamily="18" charset="0"/>
              </a:rPr>
              <a:t>hafta içinde 10 saat ders okutan </a:t>
            </a:r>
            <a:r>
              <a:rPr lang="tr-TR" sz="3000" dirty="0" smtClean="0">
                <a:latin typeface="Times New Roman" panose="02020603050405020304" pitchFamily="18" charset="0"/>
                <a:cs typeface="Times New Roman" panose="02020603050405020304" pitchFamily="18" charset="0"/>
              </a:rPr>
              <a:t>bir öğretmenin bunun üzerine yine hafta içinde destekleme kursunda okuttuğu derslerin öncelikle aylık karşılığında değerlendirilmesi gerektiğinden, bu öğretmenin o hafta için 5 saat, destekleme kursunda hafta sonları 10 saat ders okutması durumunda ise o hafta için 10 saat ek ders ücretinden yararlandırılması gerekmektedir.</a:t>
            </a:r>
          </a:p>
          <a:p>
            <a:pPr algn="just"/>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238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9" name="İçerik Yer Tutucusu 2"/>
          <p:cNvSpPr txBox="1">
            <a:spLocks/>
          </p:cNvSpPr>
          <p:nvPr/>
        </p:nvSpPr>
        <p:spPr>
          <a:xfrm>
            <a:off x="73813" y="1124744"/>
            <a:ext cx="11781239" cy="5616624"/>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anose="02020603050405020304" pitchFamily="18" charset="0"/>
                <a:cs typeface="Times New Roman" panose="02020603050405020304" pitchFamily="18" charset="0"/>
              </a:rPr>
              <a:t>3- Okul yöneticilerine hafta sonu cumartesi ve pazar günleri için kurs merkezi müdürlüğü görevinden dolayı alması gereken günlük 2 saatlik ek ders ücreti %100 fazlasıyla ödenir mi? </a:t>
            </a:r>
            <a:endParaRPr lang="tr-TR" sz="36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Destekleme ve yetiştirme kurslarında cumartesi ve pazar günleri yönetim görevi yürüten bir yöneticinin bu görevi karşılığında yararlanacağı 2 saatlik ek ders ücretinin,  </a:t>
            </a:r>
            <a:r>
              <a:rPr lang="tr-TR" sz="3600" b="1" u="sng" dirty="0" smtClean="0">
                <a:latin typeface="Times New Roman" panose="02020603050405020304" pitchFamily="18" charset="0"/>
                <a:cs typeface="Times New Roman" panose="02020603050405020304" pitchFamily="18" charset="0"/>
              </a:rPr>
              <a:t>657 sayılı Kanunun 176'ncı maddesi</a:t>
            </a:r>
            <a:r>
              <a:rPr lang="tr-TR" sz="3600" dirty="0" smtClean="0">
                <a:latin typeface="Times New Roman" panose="02020603050405020304" pitchFamily="18" charset="0"/>
                <a:cs typeface="Times New Roman" panose="02020603050405020304" pitchFamily="18" charset="0"/>
              </a:rPr>
              <a:t>ne göre </a:t>
            </a:r>
            <a:r>
              <a:rPr lang="tr-TR" sz="3600" dirty="0" smtClean="0">
                <a:solidFill>
                  <a:srgbClr val="FF0000"/>
                </a:solidFill>
                <a:latin typeface="Times New Roman" panose="02020603050405020304" pitchFamily="18" charset="0"/>
                <a:cs typeface="Times New Roman" panose="02020603050405020304" pitchFamily="18" charset="0"/>
              </a:rPr>
              <a:t>yüzde yüz fazlasıyla ödenmesi gerekmektedir.</a:t>
            </a: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172943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9" name="2 İçerik Yer Tutucusu"/>
          <p:cNvSpPr txBox="1">
            <a:spLocks/>
          </p:cNvSpPr>
          <p:nvPr/>
        </p:nvSpPr>
        <p:spPr>
          <a:xfrm>
            <a:off x="73813" y="1052736"/>
            <a:ext cx="11925255" cy="5616624"/>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dirty="0" smtClean="0">
                <a:solidFill>
                  <a:srgbClr val="FF0000"/>
                </a:solidFill>
                <a:latin typeface="Times New Roman" pitchFamily="18" charset="0"/>
                <a:cs typeface="Times New Roman" pitchFamily="18" charset="0"/>
              </a:rPr>
              <a:t>   657 Sayılı Devlet Memurları Kanunu</a:t>
            </a:r>
          </a:p>
          <a:p>
            <a:pPr algn="just"/>
            <a:r>
              <a:rPr lang="tr-TR" sz="2800" dirty="0" smtClean="0">
                <a:solidFill>
                  <a:srgbClr val="FF0000"/>
                </a:solidFill>
                <a:latin typeface="Times New Roman" pitchFamily="18" charset="0"/>
                <a:cs typeface="Times New Roman" pitchFamily="18" charset="0"/>
              </a:rPr>
              <a:t>   </a:t>
            </a:r>
            <a:r>
              <a:rPr lang="tr-TR" sz="3600" b="1" dirty="0" smtClean="0">
                <a:latin typeface="Times New Roman" pitchFamily="18" charset="0"/>
                <a:cs typeface="Times New Roman" pitchFamily="18" charset="0"/>
              </a:rPr>
              <a:t>Madde 176. </a:t>
            </a:r>
            <a:r>
              <a:rPr lang="tr-TR" sz="3600" dirty="0" smtClean="0">
                <a:latin typeface="Times New Roman" pitchFamily="18" charset="0"/>
                <a:cs typeface="Times New Roman" pitchFamily="18" charset="0"/>
              </a:rPr>
              <a:t>(Değişik ikinci fıkra) Bu ücretler, özel eğitime muhtaç öğrencilerin eğitim ve öğretim gördüğü kurumlarda görevli öğretmen ve yöneticiler ile bu öğrencilere yönelik olarak açılan özel sınıf öğretmenlerine ve cezaevlerinde görevli öğretmenlere %25, </a:t>
            </a:r>
          </a:p>
          <a:p>
            <a:pPr algn="just"/>
            <a:r>
              <a:rPr lang="tr-TR" sz="2800" dirty="0" smtClean="0">
                <a:latin typeface="Times New Roman" pitchFamily="18" charset="0"/>
                <a:cs typeface="Times New Roman" pitchFamily="18" charset="0"/>
              </a:rPr>
              <a:t>	</a:t>
            </a:r>
            <a:r>
              <a:rPr lang="tr-TR" sz="3600" b="1" dirty="0" smtClean="0">
                <a:latin typeface="Times New Roman" pitchFamily="18" charset="0"/>
                <a:cs typeface="Times New Roman" pitchFamily="18" charset="0"/>
              </a:rPr>
              <a:t>Millî Eğitim Bakanlığı Örgün ve Yaygın Eğitimi Destekleme ve Yetiştirme Kursları </a:t>
            </a:r>
            <a:r>
              <a:rPr lang="tr-TR" sz="3600" b="1" dirty="0" smtClean="0">
                <a:solidFill>
                  <a:srgbClr val="FF0000"/>
                </a:solidFill>
                <a:latin typeface="Times New Roman" pitchFamily="18" charset="0"/>
                <a:cs typeface="Times New Roman" pitchFamily="18" charset="0"/>
              </a:rPr>
              <a:t>Yönergesi kapsamında </a:t>
            </a:r>
            <a:r>
              <a:rPr lang="tr-TR" sz="3600" b="1" dirty="0" smtClean="0">
                <a:latin typeface="Times New Roman" pitchFamily="18" charset="0"/>
                <a:cs typeface="Times New Roman" pitchFamily="18" charset="0"/>
              </a:rPr>
              <a:t>görev alan yönetici ve öğretmenlere </a:t>
            </a:r>
            <a:r>
              <a:rPr lang="tr-TR" sz="3600" b="1" dirty="0" smtClean="0">
                <a:solidFill>
                  <a:srgbClr val="FF0000"/>
                </a:solidFill>
                <a:latin typeface="Times New Roman" pitchFamily="18" charset="0"/>
                <a:cs typeface="Times New Roman" pitchFamily="18" charset="0"/>
              </a:rPr>
              <a:t>%100 fazlasıyla ödenir</a:t>
            </a:r>
            <a:r>
              <a:rPr lang="tr-TR" sz="3600" b="1" dirty="0" smtClean="0">
                <a:latin typeface="Times New Roman" pitchFamily="18" charset="0"/>
                <a:cs typeface="Times New Roman" pitchFamily="18" charset="0"/>
              </a:rPr>
              <a:t>.</a:t>
            </a:r>
            <a:endParaRPr lang="tr-TR" sz="2800" dirty="0">
              <a:latin typeface="Times New Roman" pitchFamily="18" charset="0"/>
              <a:cs typeface="Times New Roman" pitchFamily="18" charset="0"/>
            </a:endParaRPr>
          </a:p>
        </p:txBody>
      </p:sp>
    </p:spTree>
    <p:extLst>
      <p:ext uri="{BB962C8B-B14F-4D97-AF65-F5344CB8AC3E}">
        <p14:creationId xmlns:p14="http://schemas.microsoft.com/office/powerpoint/2010/main" val="325717719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73813" y="1003928"/>
            <a:ext cx="11925255" cy="5377399"/>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anose="02020603050405020304" pitchFamily="18" charset="0"/>
                <a:cs typeface="Times New Roman" panose="02020603050405020304" pitchFamily="18" charset="0"/>
              </a:rPr>
              <a:t>4- Okul yöneticilerine hafta içi ders saatlerinden sonra ancak mesai saatleri içinde saat 17.00’ye kadar destekleme ve yetiştirme kursları kapsamında ek ders görevi verilebilir mi?</a:t>
            </a:r>
          </a:p>
          <a:p>
            <a:pPr algn="just"/>
            <a:endParaRPr lang="tr-TR" sz="24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Kararda, okul yöneticilerinin isteğe bağlı ek ders görevlerini yerine getirmelerinde herhangi bir zaman sınırlaması öngörülmediğinden, </a:t>
            </a:r>
            <a:r>
              <a:rPr lang="tr-TR" sz="3600" dirty="0" smtClean="0">
                <a:solidFill>
                  <a:srgbClr val="FF0000"/>
                </a:solidFill>
                <a:latin typeface="Times New Roman" panose="02020603050405020304" pitchFamily="18" charset="0"/>
                <a:cs typeface="Times New Roman" panose="02020603050405020304" pitchFamily="18" charset="0"/>
              </a:rPr>
              <a:t>yöneticilerin destekleme ve yetiştirme kurslarında her zaman ders okutabilmeleri </a:t>
            </a:r>
            <a:r>
              <a:rPr lang="tr-TR" sz="3600" b="1" dirty="0" smtClean="0">
                <a:solidFill>
                  <a:srgbClr val="FF0000"/>
                </a:solidFill>
                <a:latin typeface="Times New Roman" panose="02020603050405020304" pitchFamily="18" charset="0"/>
                <a:cs typeface="Times New Roman" panose="02020603050405020304" pitchFamily="18" charset="0"/>
              </a:rPr>
              <a:t>mümkün </a:t>
            </a:r>
            <a:r>
              <a:rPr lang="tr-TR" sz="3600" b="1" u="sng" dirty="0" smtClean="0">
                <a:solidFill>
                  <a:srgbClr val="FF0000"/>
                </a:solidFill>
                <a:latin typeface="Times New Roman" panose="02020603050405020304" pitchFamily="18" charset="0"/>
                <a:cs typeface="Times New Roman" panose="02020603050405020304" pitchFamily="18" charset="0"/>
              </a:rPr>
              <a:t>bulunmaktadır</a:t>
            </a:r>
            <a:r>
              <a:rPr lang="tr-TR" sz="3600" b="1" u="sng" dirty="0" smtClean="0">
                <a:latin typeface="Times New Roman" panose="02020603050405020304" pitchFamily="18" charset="0"/>
                <a:cs typeface="Times New Roman" panose="02020603050405020304" pitchFamily="18" charset="0"/>
              </a:rPr>
              <a:t>.</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696852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Dikdörtgen"/>
          <p:cNvSpPr/>
          <p:nvPr/>
        </p:nvSpPr>
        <p:spPr>
          <a:xfrm>
            <a:off x="0" y="115980"/>
            <a:ext cx="12188825" cy="864748"/>
          </a:xfrm>
          <a:prstGeom prst="rect">
            <a:avLst/>
          </a:prstGeom>
          <a:solidFill>
            <a:srgbClr val="002060"/>
          </a:solidFill>
          <a:ln>
            <a:noFill/>
          </a:ln>
          <a:effectLst>
            <a:glow rad="228600">
              <a:schemeClr val="tx1">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2" name="55 Grup"/>
          <p:cNvGrpSpPr/>
          <p:nvPr/>
        </p:nvGrpSpPr>
        <p:grpSpPr>
          <a:xfrm>
            <a:off x="32506" y="104320"/>
            <a:ext cx="853200" cy="864000"/>
            <a:chOff x="48425" y="45559"/>
            <a:chExt cx="853200" cy="864000"/>
          </a:xfrm>
        </p:grpSpPr>
        <p:sp>
          <p:nvSpPr>
            <p:cNvPr id="12" name="11 Oval"/>
            <p:cNvSpPr/>
            <p:nvPr/>
          </p:nvSpPr>
          <p:spPr>
            <a:xfrm>
              <a:off x="89732" y="83025"/>
              <a:ext cx="792000" cy="792000"/>
            </a:xfrm>
            <a:prstGeom prst="ellipse">
              <a:avLst/>
            </a:prstGeom>
            <a:solidFill>
              <a:schemeClr val="tx1"/>
            </a:solidFill>
            <a:ln>
              <a:noFill/>
            </a:ln>
            <a:effectLst>
              <a:glow rad="101600">
                <a:schemeClr val="tx1">
                  <a:alpha val="6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3" name="Picture 2" descr="D:\yedek_ayse_website\website_11.12.2012\local\web\denetim\604px-MEB_logo.png"/>
            <p:cNvPicPr>
              <a:picLocks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48425" y="45559"/>
              <a:ext cx="853200" cy="864000"/>
            </a:xfrm>
            <a:prstGeom prst="rect">
              <a:avLst/>
            </a:prstGeom>
            <a:noFill/>
          </p:spPr>
        </p:pic>
      </p:grpSp>
      <p:sp>
        <p:nvSpPr>
          <p:cNvPr id="17" name="14 Başlık"/>
          <p:cNvSpPr txBox="1">
            <a:spLocks/>
          </p:cNvSpPr>
          <p:nvPr/>
        </p:nvSpPr>
        <p:spPr>
          <a:xfrm>
            <a:off x="0" y="92779"/>
            <a:ext cx="12188825" cy="815941"/>
          </a:xfrm>
          <a:prstGeom prst="rect">
            <a:avLst/>
          </a:prstGeom>
        </p:spPr>
        <p:txBody>
          <a:bodyPr vert="horz" lIns="91440" tIns="45720" rIns="91440" bIns="45720" rtlCol="0" anchor="b">
            <a:normAutofit/>
          </a:bodyPr>
          <a:lstStyle/>
          <a:p>
            <a:pPr algn="ctr"/>
            <a:r>
              <a:rPr lang="tr-TR" sz="2800" dirty="0">
                <a:solidFill>
                  <a:schemeClr val="bg1"/>
                </a:solidFill>
                <a:latin typeface="Times" panose="02020603050405020304" pitchFamily="18" charset="0"/>
                <a:cs typeface="Times" panose="02020603050405020304" pitchFamily="18" charset="0"/>
              </a:rPr>
              <a:t>Kurslarda ödenecek ek ders ücretleri</a:t>
            </a:r>
          </a:p>
        </p:txBody>
      </p:sp>
      <p:pic>
        <p:nvPicPr>
          <p:cNvPr id="11" name="Resim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06979" y="188640"/>
            <a:ext cx="907917" cy="720080"/>
          </a:xfrm>
          <a:prstGeom prst="rect">
            <a:avLst/>
          </a:prstGeom>
        </p:spPr>
      </p:pic>
      <p:sp>
        <p:nvSpPr>
          <p:cNvPr id="8" name="İçerik Yer Tutucusu 2"/>
          <p:cNvSpPr txBox="1">
            <a:spLocks/>
          </p:cNvSpPr>
          <p:nvPr/>
        </p:nvSpPr>
        <p:spPr>
          <a:xfrm>
            <a:off x="189756" y="1124744"/>
            <a:ext cx="11809312" cy="5544616"/>
          </a:xfrm>
          <a:prstGeom prst="rect">
            <a:avLst/>
          </a:prstGeom>
        </p:spPr>
        <p:txBody>
          <a:bodyPr vert="horz" lIns="91440" tIns="45720" rIns="91440" bIns="45720" rtlCol="0">
            <a:normAutofit/>
          </a:bodyPr>
          <a:lstStyle>
            <a:lvl1pPr marL="0" indent="0" algn="ctr" defTabSz="914126" rtl="0" eaLnBrk="1" latinLnBrk="0" hangingPunct="1">
              <a:lnSpc>
                <a:spcPct val="90000"/>
              </a:lnSpc>
              <a:spcBef>
                <a:spcPts val="1000"/>
              </a:spcBef>
              <a:buFont typeface="Arial" panose="020B0604020202020204" pitchFamily="34" charset="0"/>
              <a:buNone/>
              <a:defRPr sz="2399" kern="1200">
                <a:solidFill>
                  <a:schemeClr val="tx1"/>
                </a:solidFill>
                <a:latin typeface="+mn-lt"/>
                <a:ea typeface="+mn-ea"/>
                <a:cs typeface="+mn-cs"/>
              </a:defRPr>
            </a:lvl1pPr>
            <a:lvl2pPr marL="457063" indent="0" algn="ctr" defTabSz="914126" rtl="0" eaLnBrk="1" latinLnBrk="0" hangingPunct="1">
              <a:lnSpc>
                <a:spcPct val="90000"/>
              </a:lnSpc>
              <a:spcBef>
                <a:spcPts val="500"/>
              </a:spcBef>
              <a:buFont typeface="Arial" panose="020B0604020202020204" pitchFamily="34" charset="0"/>
              <a:buNone/>
              <a:defRPr sz="1999" kern="1200">
                <a:solidFill>
                  <a:schemeClr val="tx1"/>
                </a:solidFill>
                <a:latin typeface="+mn-lt"/>
                <a:ea typeface="+mn-ea"/>
                <a:cs typeface="+mn-cs"/>
              </a:defRPr>
            </a:lvl2pPr>
            <a:lvl3pPr marL="914126" indent="0" algn="ctr" defTabSz="914126" rtl="0" eaLnBrk="1" latinLnBrk="0" hangingPunct="1">
              <a:lnSpc>
                <a:spcPct val="90000"/>
              </a:lnSpc>
              <a:spcBef>
                <a:spcPts val="500"/>
              </a:spcBef>
              <a:buFont typeface="Arial" panose="020B0604020202020204" pitchFamily="34" charset="0"/>
              <a:buNone/>
              <a:defRPr sz="1799" kern="1200">
                <a:solidFill>
                  <a:schemeClr val="tx1"/>
                </a:solidFill>
                <a:latin typeface="+mn-lt"/>
                <a:ea typeface="+mn-ea"/>
                <a:cs typeface="+mn-cs"/>
              </a:defRPr>
            </a:lvl3pPr>
            <a:lvl4pPr marL="1371189"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251"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314"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2377"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199440"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6503" indent="0" algn="ctr" defTabSz="914126"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600" b="1" dirty="0" smtClean="0">
                <a:latin typeface="Times New Roman" panose="02020603050405020304" pitchFamily="18" charset="0"/>
                <a:cs typeface="Times New Roman" panose="02020603050405020304" pitchFamily="18" charset="0"/>
              </a:rPr>
              <a:t>5- Okul yöneticilerine kurs merkezi müdürlüğü görevinden dolayı </a:t>
            </a:r>
            <a:r>
              <a:rPr lang="tr-TR" sz="3600" b="1" dirty="0" smtClean="0">
                <a:solidFill>
                  <a:srgbClr val="FF0000"/>
                </a:solidFill>
                <a:latin typeface="Times New Roman" panose="02020603050405020304" pitchFamily="18" charset="0"/>
                <a:cs typeface="Times New Roman" panose="02020603050405020304" pitchFamily="18" charset="0"/>
              </a:rPr>
              <a:t>hafta içi saat 17.00’den sonra </a:t>
            </a:r>
            <a:r>
              <a:rPr lang="tr-TR" sz="3600" b="1" dirty="0" smtClean="0">
                <a:latin typeface="Times New Roman" panose="02020603050405020304" pitchFamily="18" charset="0"/>
                <a:cs typeface="Times New Roman" panose="02020603050405020304" pitchFamily="18" charset="0"/>
              </a:rPr>
              <a:t>açılan kurslar için </a:t>
            </a:r>
            <a:r>
              <a:rPr lang="tr-TR" sz="3600" b="1" dirty="0" smtClean="0">
                <a:solidFill>
                  <a:srgbClr val="FF0000"/>
                </a:solidFill>
                <a:latin typeface="Times New Roman" panose="02020603050405020304" pitchFamily="18" charset="0"/>
                <a:cs typeface="Times New Roman" panose="02020603050405020304" pitchFamily="18" charset="0"/>
              </a:rPr>
              <a:t>yöneticilik görevinden dolayı </a:t>
            </a:r>
            <a:r>
              <a:rPr lang="tr-TR" sz="3600" b="1" dirty="0" smtClean="0">
                <a:latin typeface="Times New Roman" panose="02020603050405020304" pitchFamily="18" charset="0"/>
                <a:cs typeface="Times New Roman" panose="02020603050405020304" pitchFamily="18" charset="0"/>
              </a:rPr>
              <a:t>ek ders ücreti ödenir mi?</a:t>
            </a:r>
          </a:p>
          <a:p>
            <a:pPr algn="just"/>
            <a:endParaRPr lang="tr-TR" sz="36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Okulların tür ve özelliklerine bağlı olarak yönetim görevi karşılığında anılan Kararın 10'uncu maddesine göre ders niteliğinde yönetim görevi adı altında ek ders ücretinden yararlandırılan yöneticilerin, hafta içinde saat 17.00'den sonra olsa dahi yönetim </a:t>
            </a:r>
            <a:r>
              <a:rPr lang="tr-TR" sz="3600" dirty="0" smtClean="0">
                <a:solidFill>
                  <a:srgbClr val="FF0000"/>
                </a:solidFill>
                <a:latin typeface="Times New Roman" panose="02020603050405020304" pitchFamily="18" charset="0"/>
                <a:cs typeface="Times New Roman" panose="02020603050405020304" pitchFamily="18" charset="0"/>
              </a:rPr>
              <a:t>görevine bağlı olarak ayrıca ek ders ücretinden yararlandırılmaları </a:t>
            </a:r>
            <a:r>
              <a:rPr lang="tr-TR" sz="3600" b="1" u="sng" dirty="0" smtClean="0">
                <a:solidFill>
                  <a:srgbClr val="FF0000"/>
                </a:solidFill>
                <a:latin typeface="Times New Roman" panose="02020603050405020304" pitchFamily="18" charset="0"/>
                <a:cs typeface="Times New Roman" panose="02020603050405020304" pitchFamily="18" charset="0"/>
              </a:rPr>
              <a:t>mümkün bulunmamaktadır</a:t>
            </a:r>
            <a:r>
              <a:rPr lang="tr-TR" sz="3600" b="1" dirty="0" smtClean="0">
                <a:latin typeface="Times New Roman" panose="02020603050405020304" pitchFamily="18" charset="0"/>
                <a:cs typeface="Times New Roman" panose="02020603050405020304" pitchFamily="18" charset="0"/>
              </a:rPr>
              <a:t>.</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485665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Digital Blue Tunn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Digital Blue Tunn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E257D54-B65D-4775-8A47-BF76CA13EE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2354</Words>
  <Application>Microsoft Office PowerPoint</Application>
  <PresentationFormat>Özel</PresentationFormat>
  <Paragraphs>156</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2013-01-07T12:46:53Z</dcterms:created>
  <dcterms:modified xsi:type="dcterms:W3CDTF">2015-12-18T09:29:16Z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TC028952619991</vt:lpwstr>
  </property>
</Properties>
</file>