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4" r:id="rId2"/>
  </p:sldMasterIdLst>
  <p:notesMasterIdLst>
    <p:notesMasterId r:id="rId47"/>
  </p:notesMasterIdLst>
  <p:handoutMasterIdLst>
    <p:handoutMasterId r:id="rId48"/>
  </p:handoutMasterIdLst>
  <p:sldIdLst>
    <p:sldId id="521" r:id="rId3"/>
    <p:sldId id="504" r:id="rId4"/>
    <p:sldId id="442" r:id="rId5"/>
    <p:sldId id="510" r:id="rId6"/>
    <p:sldId id="491" r:id="rId7"/>
    <p:sldId id="473" r:id="rId8"/>
    <p:sldId id="474" r:id="rId9"/>
    <p:sldId id="475" r:id="rId10"/>
    <p:sldId id="493" r:id="rId11"/>
    <p:sldId id="477" r:id="rId12"/>
    <p:sldId id="478" r:id="rId13"/>
    <p:sldId id="479" r:id="rId14"/>
    <p:sldId id="480" r:id="rId15"/>
    <p:sldId id="481" r:id="rId16"/>
    <p:sldId id="483" r:id="rId17"/>
    <p:sldId id="490" r:id="rId18"/>
    <p:sldId id="492" r:id="rId19"/>
    <p:sldId id="512" r:id="rId20"/>
    <p:sldId id="513" r:id="rId21"/>
    <p:sldId id="517" r:id="rId22"/>
    <p:sldId id="514" r:id="rId23"/>
    <p:sldId id="529" r:id="rId24"/>
    <p:sldId id="518" r:id="rId25"/>
    <p:sldId id="516" r:id="rId26"/>
    <p:sldId id="511" r:id="rId27"/>
    <p:sldId id="533" r:id="rId28"/>
    <p:sldId id="540" r:id="rId29"/>
    <p:sldId id="539" r:id="rId30"/>
    <p:sldId id="538" r:id="rId31"/>
    <p:sldId id="537" r:id="rId32"/>
    <p:sldId id="541" r:id="rId33"/>
    <p:sldId id="542" r:id="rId34"/>
    <p:sldId id="543" r:id="rId35"/>
    <p:sldId id="546" r:id="rId36"/>
    <p:sldId id="544" r:id="rId37"/>
    <p:sldId id="547" r:id="rId38"/>
    <p:sldId id="550" r:id="rId39"/>
    <p:sldId id="549" r:id="rId40"/>
    <p:sldId id="551" r:id="rId41"/>
    <p:sldId id="552" r:id="rId42"/>
    <p:sldId id="553" r:id="rId43"/>
    <p:sldId id="554" r:id="rId44"/>
    <p:sldId id="555" r:id="rId45"/>
    <p:sldId id="506" r:id="rId46"/>
  </p:sldIdLst>
  <p:sldSz cx="12188825" cy="6858000"/>
  <p:notesSz cx="6797675" cy="9926638"/>
  <p:custDataLst>
    <p:tags r:id="rId4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4030">
          <p15:clr>
            <a:srgbClr val="A4A3A4"/>
          </p15:clr>
        </p15:guide>
        <p15:guide id="3" orient="horz" pos="1200">
          <p15:clr>
            <a:srgbClr val="A4A3A4"/>
          </p15:clr>
        </p15:guide>
        <p15:guide id="4" orient="horz" pos="1008">
          <p15:clr>
            <a:srgbClr val="A4A3A4"/>
          </p15:clr>
        </p15:guide>
        <p15:guide id="5" orient="horz" pos="3792">
          <p15:clr>
            <a:srgbClr val="A4A3A4"/>
          </p15:clr>
        </p15:guide>
        <p15:guide id="6" orient="horz">
          <p15:clr>
            <a:srgbClr val="A4A3A4"/>
          </p15:clr>
        </p15:guide>
        <p15:guide id="7" orient="horz" pos="3360">
          <p15:clr>
            <a:srgbClr val="A4A3A4"/>
          </p15:clr>
        </p15:guide>
        <p15:guide id="8" orient="horz" pos="3312">
          <p15:clr>
            <a:srgbClr val="A4A3A4"/>
          </p15:clr>
        </p15:guide>
        <p15:guide id="9" orient="horz" pos="240">
          <p15:clr>
            <a:srgbClr val="A4A3A4"/>
          </p15:clr>
        </p15:guide>
        <p15:guide id="10" orient="horz" pos="432">
          <p15:clr>
            <a:srgbClr val="A4A3A4"/>
          </p15:clr>
        </p15:guide>
        <p15:guide id="11" orient="horz" pos="2784">
          <p15:clr>
            <a:srgbClr val="A4A3A4"/>
          </p15:clr>
        </p15:guide>
        <p15:guide id="12" pos="3839">
          <p15:clr>
            <a:srgbClr val="A4A3A4"/>
          </p15:clr>
        </p15:guide>
        <p15:guide id="13" pos="959">
          <p15:clr>
            <a:srgbClr val="A4A3A4"/>
          </p15:clr>
        </p15:guide>
        <p15:guide id="14" pos="6143">
          <p15:clr>
            <a:srgbClr val="A4A3A4"/>
          </p15:clr>
        </p15:guide>
        <p15:guide id="15" pos="1247">
          <p15:clr>
            <a:srgbClr val="A4A3A4"/>
          </p15:clr>
        </p15:guide>
        <p15:guide id="16" pos="7007">
          <p15:clr>
            <a:srgbClr val="A4A3A4"/>
          </p15:clr>
        </p15:guide>
        <p15:guide id="17" pos="5855">
          <p15:clr>
            <a:srgbClr val="A4A3A4"/>
          </p15:clr>
        </p15:guide>
        <p15:guide id="18" pos="671">
          <p15:clr>
            <a:srgbClr val="A4A3A4"/>
          </p15:clr>
        </p15:guide>
        <p15:guide id="19" pos="7151">
          <p15:clr>
            <a:srgbClr val="A4A3A4"/>
          </p15:clr>
        </p15:guide>
        <p15:guide id="20" pos="3119">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DC1"/>
    <a:srgbClr val="FFFFFF"/>
    <a:srgbClr val="7E0000"/>
    <a:srgbClr val="893709"/>
    <a:srgbClr val="EAAC68"/>
    <a:srgbClr val="E49238"/>
    <a:srgbClr val="BB4B0D"/>
    <a:srgbClr val="F06F28"/>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0" autoAdjust="0"/>
    <p:restoredTop sz="95501" autoAdjust="0"/>
  </p:normalViewPr>
  <p:slideViewPr>
    <p:cSldViewPr showGuides="1">
      <p:cViewPr>
        <p:scale>
          <a:sx n="81" d="100"/>
          <a:sy n="81" d="100"/>
        </p:scale>
        <p:origin x="-312" y="66"/>
      </p:cViewPr>
      <p:guideLst>
        <p:guide orient="horz" pos="2160"/>
        <p:guide orient="horz" pos="4030"/>
        <p:guide orient="horz" pos="1200"/>
        <p:guide orient="horz" pos="1008"/>
        <p:guide orient="horz" pos="3792"/>
        <p:guide orient="horz"/>
        <p:guide orient="horz" pos="3360"/>
        <p:guide orient="horz" pos="3312"/>
        <p:guide orient="horz" pos="240"/>
        <p:guide orient="horz" pos="432"/>
        <p:guide orient="horz" pos="2784"/>
        <p:guide pos="3839"/>
        <p:guide pos="959"/>
        <p:guide pos="6143"/>
        <p:guide pos="1247"/>
        <p:guide pos="7007"/>
        <p:guide pos="5855"/>
        <p:guide pos="671"/>
        <p:guide pos="7151"/>
        <p:guide pos="311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0" d="100"/>
          <a:sy n="80" d="100"/>
        </p:scale>
        <p:origin x="2064"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9088EAF-6ECA-4616-85EF-35AA19C641F3}" type="datetimeFigureOut">
              <a:rPr lang="tr-TR" smtClean="0"/>
              <a:pPr/>
              <a:t>18.12.2015</a:t>
            </a:fld>
            <a:endParaRPr lang="tr-TR" dirty="0"/>
          </a:p>
        </p:txBody>
      </p:sp>
      <p:sp>
        <p:nvSpPr>
          <p:cNvPr id="4" name="Altbilgi Yer Tutucusu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9F912AB-2776-42F2-A957-313FC7EFEDB9}" type="slidenum">
              <a:rPr lang="tr-TR" smtClean="0"/>
              <a:pPr/>
              <a:t>‹#›</a:t>
            </a:fld>
            <a:endParaRPr lang="tr-TR" dirty="0"/>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ABD2D7A-D230-4F91-BD59-0A39C2703BA8}" type="datetimeFigureOut">
              <a:rPr lang="tr-TR" smtClean="0"/>
              <a:pPr/>
              <a:t>18.12.2015</a:t>
            </a:fld>
            <a:endParaRPr lang="tr-TR" dirty="0"/>
          </a:p>
        </p:txBody>
      </p:sp>
      <p:sp>
        <p:nvSpPr>
          <p:cNvPr id="4" name="Slayt Görüntüsü Yer Tutucusu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6" name="Altbilgi Yer Tutucusu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93199CD-3E1B-4AE6-990F-76F925F5EA9F}" type="slidenum">
              <a:rPr lang="tr-TR" smtClean="0"/>
              <a:pPr/>
              <a:t>‹#›</a:t>
            </a:fld>
            <a:endParaRPr lang="tr-TR"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3603" y="1122363"/>
            <a:ext cx="9141619" cy="2387600"/>
          </a:xfrm>
        </p:spPr>
        <p:txBody>
          <a:bodyPr anchor="b"/>
          <a:lstStyle>
            <a:lvl1pPr algn="ctr">
              <a:defRPr sz="5998"/>
            </a:lvl1pPr>
          </a:lstStyle>
          <a:p>
            <a:r>
              <a:rPr lang="tr-TR" smtClean="0"/>
              <a:t>Asıl başlık stili için tıklatın</a:t>
            </a:r>
            <a:endParaRPr lang="tr-TR"/>
          </a:p>
        </p:txBody>
      </p:sp>
      <p:sp>
        <p:nvSpPr>
          <p:cNvPr id="3" name="Alt Başlık 2"/>
          <p:cNvSpPr>
            <a:spLocks noGrp="1"/>
          </p:cNvSpPr>
          <p:nvPr>
            <p:ph type="subTitle" idx="1"/>
          </p:nvPr>
        </p:nvSpPr>
        <p:spPr>
          <a:xfrm>
            <a:off x="1413892" y="2204864"/>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AAD347D-5ACD-4C99-B74B-A9C85AD731AF}" type="datetimeFigureOut">
              <a:rPr lang="en-US" smtClean="0"/>
              <a:t>12/18/2015</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21346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827212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2628" y="365125"/>
            <a:ext cx="262821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7982" y="365125"/>
            <a:ext cx="7732286"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4280648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340880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16758891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633" y="1709739"/>
            <a:ext cx="10512862" cy="2852737"/>
          </a:xfrm>
        </p:spPr>
        <p:txBody>
          <a:bodyPr anchor="b"/>
          <a:lstStyle>
            <a:lvl1pPr>
              <a:defRPr sz="5998"/>
            </a:lvl1pPr>
          </a:lstStyle>
          <a:p>
            <a:r>
              <a:rPr lang="tr-TR" smtClean="0"/>
              <a:t>Asıl başlık stili için tıklatın</a:t>
            </a:r>
            <a:endParaRPr lang="tr-TR"/>
          </a:p>
        </p:txBody>
      </p:sp>
      <p:sp>
        <p:nvSpPr>
          <p:cNvPr id="3" name="Metin Yer Tutucusu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404100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7982" y="1825625"/>
            <a:ext cx="5180251"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0592" y="1825625"/>
            <a:ext cx="5180251"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34937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569" y="365126"/>
            <a:ext cx="10512862"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570" y="2505075"/>
            <a:ext cx="5156444"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0593" y="2505075"/>
            <a:ext cx="518183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199473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163060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229989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570" y="457200"/>
            <a:ext cx="3931213" cy="1600200"/>
          </a:xfrm>
        </p:spPr>
        <p:txBody>
          <a:bodyPr anchor="b"/>
          <a:lstStyle>
            <a:lvl1pPr>
              <a:defRPr sz="3199"/>
            </a:lvl1pPr>
          </a:lstStyle>
          <a:p>
            <a:r>
              <a:rPr lang="tr-TR" smtClean="0"/>
              <a:t>Asıl başlık stili için tıklatın</a:t>
            </a:r>
            <a:endParaRPr lang="tr-TR"/>
          </a:p>
        </p:txBody>
      </p:sp>
      <p:sp>
        <p:nvSpPr>
          <p:cNvPr id="3" name="İçerik Yer Tutucusu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411576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570" y="457200"/>
            <a:ext cx="3931213" cy="1600200"/>
          </a:xfrm>
        </p:spPr>
        <p:txBody>
          <a:bodyPr anchor="b"/>
          <a:lstStyle>
            <a:lvl1pPr>
              <a:defRPr sz="3199"/>
            </a:lvl1pPr>
          </a:lstStyle>
          <a:p>
            <a:r>
              <a:rPr lang="tr-TR" smtClean="0"/>
              <a:t>Asıl başlık stili için tıklatın</a:t>
            </a:r>
            <a:endParaRPr lang="tr-TR"/>
          </a:p>
        </p:txBody>
      </p:sp>
      <p:sp>
        <p:nvSpPr>
          <p:cNvPr id="3" name="Resim Yer Tutucusu 2"/>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tr-TR"/>
          </a:p>
        </p:txBody>
      </p:sp>
      <p:sp>
        <p:nvSpPr>
          <p:cNvPr id="4" name="Metin Yer Tutucusu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092493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37000"/>
            <a:lum/>
          </a:blip>
          <a:srcRect/>
          <a:stretch>
            <a:fillRect l="20000" t="10000" r="20000" b="4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41C87-7AD9-4845-A077-840E4A0F3F06}" type="datetimeFigureOut">
              <a:rPr lang="tr-TR" smtClean="0"/>
              <a:pPr/>
              <a:t>18.12.2015</a:t>
            </a:fld>
            <a:endParaRPr lang="tr-TR" dirty="0"/>
          </a:p>
        </p:txBody>
      </p:sp>
      <p:sp>
        <p:nvSpPr>
          <p:cNvPr id="5" name="Altbilgi Yer Tutucusu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2740644257"/>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tr-TR"/>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Dikdörtgen 6"/>
          <p:cNvSpPr/>
          <p:nvPr/>
        </p:nvSpPr>
        <p:spPr>
          <a:xfrm>
            <a:off x="2998068" y="692696"/>
            <a:ext cx="6480720" cy="59766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Resim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77988" y="44624"/>
            <a:ext cx="7848872" cy="6840760"/>
          </a:xfrm>
          <a:prstGeom prst="rect">
            <a:avLst/>
          </a:prstGeom>
        </p:spPr>
      </p:pic>
    </p:spTree>
    <p:extLst>
      <p:ext uri="{BB962C8B-B14F-4D97-AF65-F5344CB8AC3E}">
        <p14:creationId xmlns:p14="http://schemas.microsoft.com/office/powerpoint/2010/main" val="1302467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Dikdörtgen 10"/>
          <p:cNvSpPr/>
          <p:nvPr/>
        </p:nvSpPr>
        <p:spPr>
          <a:xfrm>
            <a:off x="73813" y="1070869"/>
            <a:ext cx="11925255" cy="5522730"/>
          </a:xfrm>
          <a:prstGeom prst="rect">
            <a:avLst/>
          </a:prstGeom>
        </p:spPr>
        <p:txBody>
          <a:bodyPr wrap="square">
            <a:spAutoFit/>
          </a:bodyPr>
          <a:lstStyle/>
          <a:p>
            <a:pPr algn="just">
              <a:lnSpc>
                <a:spcPct val="115000"/>
              </a:lnSpc>
              <a:spcAft>
                <a:spcPts val="1000"/>
              </a:spcAft>
            </a:pPr>
            <a:r>
              <a:rPr lang="tr-TR" sz="3600" dirty="0" smtClean="0">
                <a:latin typeface="Times New Roman" panose="02020603050405020304" pitchFamily="18" charset="0"/>
                <a:cs typeface="Times New Roman" panose="02020603050405020304" pitchFamily="18" charset="0"/>
              </a:rPr>
              <a:t>Kurs </a:t>
            </a:r>
            <a:r>
              <a:rPr lang="tr-TR" sz="3600" dirty="0">
                <a:latin typeface="Times New Roman" panose="02020603050405020304" pitchFamily="18" charset="0"/>
                <a:cs typeface="Times New Roman" panose="02020603050405020304" pitchFamily="18" charset="0"/>
              </a:rPr>
              <a:t>merkezleri, öncelikle kendi öğrencileri olmak </a:t>
            </a:r>
            <a:r>
              <a:rPr lang="tr-TR" sz="3600" dirty="0" smtClean="0">
                <a:latin typeface="Times New Roman" panose="02020603050405020304" pitchFamily="18" charset="0"/>
                <a:cs typeface="Times New Roman" panose="02020603050405020304" pitchFamily="18" charset="0"/>
              </a:rPr>
              <a:t>üzere imkanları ölçüsünde aynı </a:t>
            </a:r>
            <a:r>
              <a:rPr lang="tr-TR" sz="3600" dirty="0">
                <a:latin typeface="Times New Roman" panose="02020603050405020304" pitchFamily="18" charset="0"/>
                <a:cs typeface="Times New Roman" panose="02020603050405020304" pitchFamily="18" charset="0"/>
              </a:rPr>
              <a:t>ilçe içerisinde bulunan diğer okullardan da öğrenci kabul edebilir</a:t>
            </a:r>
            <a:r>
              <a:rPr lang="tr-TR" sz="3600" dirty="0" smtClean="0">
                <a:latin typeface="Times New Roman" panose="02020603050405020304" pitchFamily="18" charset="0"/>
                <a:cs typeface="Times New Roman" panose="02020603050405020304" pitchFamily="18" charset="0"/>
              </a:rPr>
              <a:t>.</a:t>
            </a:r>
            <a:endParaRPr lang="tr-TR" sz="3600" dirty="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3600" b="1" dirty="0" smtClean="0">
                <a:solidFill>
                  <a:srgbClr val="FF0000"/>
                </a:solidFill>
                <a:latin typeface="Times New Roman" panose="02020603050405020304" pitchFamily="18" charset="0"/>
                <a:ea typeface="Calibri" panose="020F0502020204030204" pitchFamily="34" charset="0"/>
              </a:rPr>
              <a:t>Kursların </a:t>
            </a:r>
            <a:r>
              <a:rPr lang="tr-TR" sz="3600" b="1" dirty="0">
                <a:solidFill>
                  <a:srgbClr val="FF0000"/>
                </a:solidFill>
                <a:latin typeface="Times New Roman" panose="02020603050405020304" pitchFamily="18" charset="0"/>
                <a:ea typeface="Calibri" panose="020F0502020204030204" pitchFamily="34" charset="0"/>
              </a:rPr>
              <a:t>açılması</a:t>
            </a:r>
            <a:endParaRPr lang="tr-TR" sz="3600" dirty="0">
              <a:solidFill>
                <a:srgbClr val="FF0000"/>
              </a:solidFill>
              <a:latin typeface="Times New Roman" panose="02020603050405020304" pitchFamily="18" charset="0"/>
              <a:ea typeface="Calibri" panose="020F0502020204030204" pitchFamily="34" charset="0"/>
            </a:endParaRPr>
          </a:p>
          <a:p>
            <a:pPr algn="just">
              <a:lnSpc>
                <a:spcPct val="115000"/>
              </a:lnSpc>
              <a:spcAft>
                <a:spcPts val="1000"/>
              </a:spcAft>
            </a:pPr>
            <a:r>
              <a:rPr lang="tr-TR" sz="3600" dirty="0" smtClean="0">
                <a:latin typeface="Times New Roman" panose="02020603050405020304" pitchFamily="18" charset="0"/>
                <a:ea typeface="Calibri" panose="020F0502020204030204" pitchFamily="34" charset="0"/>
              </a:rPr>
              <a:t>Yaz dönemi kursları hariç, açılacak </a:t>
            </a:r>
            <a:r>
              <a:rPr lang="tr-TR" sz="3600" dirty="0">
                <a:latin typeface="Times New Roman" panose="02020603050405020304" pitchFamily="18" charset="0"/>
                <a:ea typeface="Calibri" panose="020F0502020204030204" pitchFamily="34" charset="0"/>
              </a:rPr>
              <a:t>kurslarda </a:t>
            </a:r>
            <a:r>
              <a:rPr lang="tr-TR" sz="3600" dirty="0" smtClean="0">
                <a:latin typeface="Times New Roman" panose="02020603050405020304" pitchFamily="18" charset="0"/>
                <a:ea typeface="Calibri" panose="020F0502020204030204" pitchFamily="34" charset="0"/>
              </a:rPr>
              <a:t>bir </a:t>
            </a:r>
            <a:r>
              <a:rPr lang="tr-TR" sz="3600" dirty="0">
                <a:latin typeface="Times New Roman" panose="02020603050405020304" pitchFamily="18" charset="0"/>
                <a:ea typeface="Calibri" panose="020F0502020204030204" pitchFamily="34" charset="0"/>
              </a:rPr>
              <a:t>dersten dönemlik açılan kursun süresi</a:t>
            </a:r>
            <a:r>
              <a:rPr lang="tr-TR" sz="3600" b="1" dirty="0">
                <a:latin typeface="Times New Roman" panose="02020603050405020304" pitchFamily="18" charset="0"/>
                <a:ea typeface="Calibri" panose="020F0502020204030204" pitchFamily="34" charset="0"/>
              </a:rPr>
              <a:t> </a:t>
            </a:r>
            <a:r>
              <a:rPr lang="tr-TR" sz="3600" b="1" dirty="0" smtClean="0">
                <a:latin typeface="Times New Roman" panose="02020603050405020304" pitchFamily="18" charset="0"/>
                <a:ea typeface="Calibri" panose="020F0502020204030204" pitchFamily="34" charset="0"/>
              </a:rPr>
              <a:t>16 </a:t>
            </a:r>
            <a:r>
              <a:rPr lang="tr-TR" sz="3600" dirty="0" smtClean="0">
                <a:latin typeface="Times New Roman" panose="02020603050405020304" pitchFamily="18" charset="0"/>
                <a:ea typeface="Calibri" panose="020F0502020204030204" pitchFamily="34" charset="0"/>
              </a:rPr>
              <a:t>ders saati, </a:t>
            </a:r>
            <a:r>
              <a:rPr lang="tr-TR" sz="3600" dirty="0">
                <a:latin typeface="Times New Roman" panose="02020603050405020304" pitchFamily="18" charset="0"/>
                <a:ea typeface="Calibri" panose="020F0502020204030204" pitchFamily="34" charset="0"/>
              </a:rPr>
              <a:t>aynı dersten yıllık açılan kursun süresi ise </a:t>
            </a:r>
            <a:r>
              <a:rPr lang="tr-TR" sz="3600" b="1" dirty="0">
                <a:latin typeface="Times New Roman" panose="02020603050405020304" pitchFamily="18" charset="0"/>
                <a:ea typeface="Calibri" panose="020F0502020204030204" pitchFamily="34" charset="0"/>
              </a:rPr>
              <a:t>32 </a:t>
            </a:r>
            <a:r>
              <a:rPr lang="tr-TR" sz="3600" dirty="0">
                <a:latin typeface="Times New Roman" panose="02020603050405020304" pitchFamily="18" charset="0"/>
                <a:ea typeface="Calibri" panose="020F0502020204030204" pitchFamily="34" charset="0"/>
              </a:rPr>
              <a:t>ders saatinden az olamaz.</a:t>
            </a:r>
          </a:p>
          <a:p>
            <a:pPr algn="just">
              <a:lnSpc>
                <a:spcPct val="115000"/>
              </a:lnSpc>
              <a:spcAft>
                <a:spcPts val="1000"/>
              </a:spcAft>
            </a:pPr>
            <a:r>
              <a:rPr lang="tr-TR" sz="3600" dirty="0" smtClean="0">
                <a:latin typeface="Times New Roman" panose="02020603050405020304" pitchFamily="18" charset="0"/>
                <a:ea typeface="Calibri" panose="020F0502020204030204" pitchFamily="34" charset="0"/>
              </a:rPr>
              <a:t>Bir kurs saati </a:t>
            </a:r>
            <a:r>
              <a:rPr lang="tr-TR" sz="3600" dirty="0">
                <a:latin typeface="Times New Roman" panose="02020603050405020304" pitchFamily="18" charset="0"/>
                <a:ea typeface="Calibri" panose="020F0502020204030204" pitchFamily="34" charset="0"/>
              </a:rPr>
              <a:t>süresi 40 dakikadır.</a:t>
            </a:r>
            <a:endParaRPr lang="tr-TR" sz="3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2506322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2 İçerik Yer Tutucusu"/>
          <p:cNvSpPr txBox="1">
            <a:spLocks/>
          </p:cNvSpPr>
          <p:nvPr/>
        </p:nvSpPr>
        <p:spPr>
          <a:xfrm>
            <a:off x="73813" y="1124744"/>
            <a:ext cx="12041083" cy="5616624"/>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200" b="1" dirty="0" smtClean="0">
                <a:solidFill>
                  <a:srgbClr val="FF0000"/>
                </a:solidFill>
                <a:latin typeface="Times New Roman" panose="02020603050405020304" pitchFamily="18" charset="0"/>
                <a:ea typeface="Calibri" panose="020F0502020204030204" pitchFamily="34" charset="0"/>
              </a:rPr>
              <a:t>Kursların açılması</a:t>
            </a:r>
            <a:endParaRPr lang="tr-TR" sz="3200" dirty="0" smtClean="0">
              <a:latin typeface="Times New Roman" panose="02020603050405020304" pitchFamily="18" charset="0"/>
              <a:ea typeface="Calibri" panose="020F0502020204030204" pitchFamily="34" charset="0"/>
            </a:endParaRPr>
          </a:p>
          <a:p>
            <a:pPr marL="457200" indent="-457200" algn="just">
              <a:buFont typeface="Wingdings" panose="05000000000000000000" pitchFamily="2" charset="2"/>
              <a:buChar char="Ø"/>
            </a:pPr>
            <a:r>
              <a:rPr lang="tr-TR" sz="2800" dirty="0" smtClean="0">
                <a:latin typeface="Times New Roman" panose="02020603050405020304" pitchFamily="18" charset="0"/>
                <a:ea typeface="Calibri" panose="020F0502020204030204" pitchFamily="34" charset="0"/>
              </a:rPr>
              <a:t>Kurslar;</a:t>
            </a:r>
          </a:p>
          <a:p>
            <a:pPr marL="457200" indent="-457200" algn="just">
              <a:buFont typeface="Wingdings" panose="05000000000000000000" pitchFamily="2" charset="2"/>
              <a:buChar char="Ø"/>
            </a:pPr>
            <a:r>
              <a:rPr lang="tr-TR" sz="2800" dirty="0" smtClean="0">
                <a:latin typeface="Times New Roman" panose="02020603050405020304" pitchFamily="18" charset="0"/>
                <a:ea typeface="Calibri" panose="020F0502020204030204" pitchFamily="34" charset="0"/>
              </a:rPr>
              <a:t>Hafta içi</a:t>
            </a:r>
          </a:p>
          <a:p>
            <a:pPr marL="457200" indent="-457200" algn="just">
              <a:buFont typeface="Wingdings" panose="05000000000000000000" pitchFamily="2" charset="2"/>
              <a:buChar char="Ø"/>
            </a:pPr>
            <a:r>
              <a:rPr lang="tr-TR" sz="2800" dirty="0" smtClean="0">
                <a:latin typeface="Times New Roman" panose="02020603050405020304" pitchFamily="18" charset="0"/>
                <a:ea typeface="Calibri" panose="020F0502020204030204" pitchFamily="34" charset="0"/>
              </a:rPr>
              <a:t>Hafta sonu</a:t>
            </a:r>
          </a:p>
          <a:p>
            <a:pPr marL="457200" indent="-457200" algn="just">
              <a:buFont typeface="Wingdings" panose="05000000000000000000" pitchFamily="2" charset="2"/>
              <a:buChar char="Ø"/>
            </a:pPr>
            <a:r>
              <a:rPr lang="tr-TR" sz="2800" dirty="0" smtClean="0">
                <a:latin typeface="Times New Roman" panose="02020603050405020304" pitchFamily="18" charset="0"/>
                <a:ea typeface="Calibri" panose="020F0502020204030204" pitchFamily="34" charset="0"/>
              </a:rPr>
              <a:t>Hafta içi/hafta sonu</a:t>
            </a:r>
          </a:p>
          <a:p>
            <a:pPr algn="just"/>
            <a:r>
              <a:rPr lang="tr-TR" sz="2800" dirty="0" smtClean="0">
                <a:latin typeface="Times New Roman" panose="02020603050405020304" pitchFamily="18" charset="0"/>
                <a:ea typeface="Calibri" panose="020F0502020204030204" pitchFamily="34" charset="0"/>
              </a:rPr>
              <a:t>şeklinde planlanabilir.</a:t>
            </a:r>
          </a:p>
          <a:p>
            <a:pPr marL="457200" indent="-457200" algn="just">
              <a:buFont typeface="Wingdings" panose="05000000000000000000" pitchFamily="2" charset="2"/>
              <a:buChar char="Ø"/>
            </a:pPr>
            <a:r>
              <a:rPr lang="tr-TR" sz="2800" dirty="0" smtClean="0">
                <a:latin typeface="Times New Roman" panose="02020603050405020304" pitchFamily="18" charset="0"/>
                <a:ea typeface="Calibri" panose="020F0502020204030204" pitchFamily="34" charset="0"/>
              </a:rPr>
              <a:t>Hafta içi/hafta sonu şeklinde planlanan kurslarda </a:t>
            </a:r>
            <a:r>
              <a:rPr lang="tr-TR" sz="2800" b="1" dirty="0" smtClean="0">
                <a:latin typeface="Times New Roman" panose="02020603050405020304" pitchFamily="18" charset="0"/>
                <a:ea typeface="Calibri" panose="020F0502020204030204" pitchFamily="34" charset="0"/>
              </a:rPr>
              <a:t>öğrenciler için </a:t>
            </a:r>
            <a:r>
              <a:rPr lang="tr-TR" sz="2800" dirty="0" smtClean="0">
                <a:latin typeface="Times New Roman" panose="02020603050405020304" pitchFamily="18" charset="0"/>
                <a:ea typeface="Calibri" panose="020F0502020204030204" pitchFamily="34" charset="0"/>
              </a:rPr>
              <a:t>Cumartesi veya Pazar günlerinden bir gün boş olacak şekilde planlama yapılır.</a:t>
            </a:r>
          </a:p>
          <a:p>
            <a:pPr marL="457200" indent="-457200" algn="just">
              <a:buFont typeface="Wingdings" panose="05000000000000000000" pitchFamily="2" charset="2"/>
              <a:buChar char="Ø"/>
            </a:pPr>
            <a:r>
              <a:rPr lang="tr-TR" sz="2800" dirty="0" smtClean="0">
                <a:latin typeface="Times New Roman" panose="02020603050405020304" pitchFamily="18" charset="0"/>
                <a:ea typeface="Calibri" panose="020F0502020204030204" pitchFamily="34" charset="0"/>
              </a:rPr>
              <a:t>Örgün eğitim kurumlarında açılan kurslar, çalışma günlerinde ders saatleri dışında saat 22:00’ ye kadar, cumartesi pazar günleri ile yarıyıl ve yaz tatillerinde de açılabilir. </a:t>
            </a:r>
          </a:p>
          <a:p>
            <a:endParaRPr lang="tr-TR" sz="2400" dirty="0"/>
          </a:p>
        </p:txBody>
      </p:sp>
    </p:spTree>
    <p:extLst>
      <p:ext uri="{BB962C8B-B14F-4D97-AF65-F5344CB8AC3E}">
        <p14:creationId xmlns:p14="http://schemas.microsoft.com/office/powerpoint/2010/main" val="231227703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İçerik Yer Tutucusu 2"/>
          <p:cNvSpPr txBox="1">
            <a:spLocks/>
          </p:cNvSpPr>
          <p:nvPr/>
        </p:nvSpPr>
        <p:spPr>
          <a:xfrm>
            <a:off x="73813" y="1124744"/>
            <a:ext cx="11925255" cy="5733256"/>
          </a:xfrm>
          <a:prstGeom prst="rect">
            <a:avLst/>
          </a:prstGeom>
        </p:spPr>
        <p:txBody>
          <a:bodyPr vert="horz" lIns="91440" tIns="45720" rIns="91440" bIns="45720" rtlCol="0">
            <a:normAutofit fontScale="85000" lnSpcReduction="2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15000"/>
              </a:lnSpc>
              <a:spcAft>
                <a:spcPts val="1000"/>
              </a:spcAft>
            </a:pPr>
            <a:r>
              <a:rPr lang="tr-TR" sz="3300" b="1" dirty="0" smtClean="0">
                <a:solidFill>
                  <a:srgbClr val="FF0000"/>
                </a:solidFill>
                <a:latin typeface="Times New Roman" panose="02020603050405020304" pitchFamily="18" charset="0"/>
                <a:ea typeface="Calibri" panose="020F0502020204030204" pitchFamily="34" charset="0"/>
              </a:rPr>
              <a:t>Kursların açılması</a:t>
            </a:r>
          </a:p>
          <a:p>
            <a:pPr marL="342900" indent="-342900" algn="just">
              <a:lnSpc>
                <a:spcPct val="115000"/>
              </a:lnSpc>
              <a:spcAft>
                <a:spcPts val="1000"/>
              </a:spcAft>
              <a:buFont typeface="Arial" panose="020B0604020202020204" pitchFamily="34" charset="0"/>
              <a:buChar char="•"/>
            </a:pPr>
            <a:r>
              <a:rPr lang="tr-TR" sz="3300" dirty="0" smtClean="0">
                <a:latin typeface="Times New Roman" panose="02020603050405020304" pitchFamily="18" charset="0"/>
                <a:ea typeface="Calibri" panose="020F0502020204030204" pitchFamily="34" charset="0"/>
              </a:rPr>
              <a:t>Kurslar, kurs merkezinin imkânları ölçüsünde her bir kurs günü </a:t>
            </a:r>
            <a:r>
              <a:rPr lang="tr-TR" sz="3300" b="1" dirty="0" smtClean="0">
                <a:latin typeface="Times New Roman" panose="02020603050405020304" pitchFamily="18" charset="0"/>
                <a:ea typeface="Calibri" panose="020F0502020204030204" pitchFamily="34" charset="0"/>
              </a:rPr>
              <a:t>toplam</a:t>
            </a:r>
            <a:r>
              <a:rPr lang="tr-TR" sz="3300" dirty="0" smtClean="0">
                <a:solidFill>
                  <a:srgbClr val="FF0000"/>
                </a:solidFill>
                <a:latin typeface="Times New Roman" panose="02020603050405020304" pitchFamily="18" charset="0"/>
                <a:ea typeface="Calibri" panose="020F0502020204030204" pitchFamily="34" charset="0"/>
              </a:rPr>
              <a:t> </a:t>
            </a:r>
            <a:r>
              <a:rPr lang="tr-TR" sz="3300" dirty="0" smtClean="0">
                <a:latin typeface="Times New Roman" panose="02020603050405020304" pitchFamily="18" charset="0"/>
                <a:ea typeface="Calibri" panose="020F0502020204030204" pitchFamily="34" charset="0"/>
              </a:rPr>
              <a:t>2 saatten az, 8 saatten çok olmamak üzere haftanın değişik günlerine dağıtılabilir. Ancak, bir güne aynı dersten 2 saatten fazla ders konulamaz. </a:t>
            </a:r>
          </a:p>
          <a:p>
            <a:pPr marL="342900" indent="-342900" algn="just">
              <a:lnSpc>
                <a:spcPct val="115000"/>
              </a:lnSpc>
              <a:spcAft>
                <a:spcPts val="1000"/>
              </a:spcAft>
              <a:buFont typeface="Arial" panose="020B0604020202020204" pitchFamily="34" charset="0"/>
              <a:buChar char="•"/>
            </a:pPr>
            <a:r>
              <a:rPr lang="tr-TR" sz="3300" dirty="0" smtClean="0">
                <a:solidFill>
                  <a:srgbClr val="FF0000"/>
                </a:solidFill>
                <a:latin typeface="Times New Roman" panose="02020603050405020304" pitchFamily="18" charset="0"/>
                <a:ea typeface="Calibri" panose="020F0502020204030204" pitchFamily="34" charset="0"/>
              </a:rPr>
              <a:t>(Kılavuz maddesi: </a:t>
            </a:r>
            <a:r>
              <a:rPr lang="tr-TR" sz="3300" dirty="0" smtClean="0">
                <a:solidFill>
                  <a:srgbClr val="FF0000"/>
                </a:solidFill>
                <a:latin typeface="Times New Roman" pitchFamily="18" charset="0"/>
                <a:ea typeface="Calibri" panose="020F0502020204030204" pitchFamily="34" charset="0"/>
                <a:cs typeface="Times New Roman" pitchFamily="18" charset="0"/>
              </a:rPr>
              <a:t>Örgün eğitim kurumlarındaki k</a:t>
            </a:r>
            <a:r>
              <a:rPr lang="tr-TR" sz="3300" dirty="0" smtClean="0">
                <a:solidFill>
                  <a:srgbClr val="FF0000"/>
                </a:solidFill>
                <a:latin typeface="Times New Roman" pitchFamily="18" charset="0"/>
                <a:cs typeface="Times New Roman" pitchFamily="18" charset="0"/>
              </a:rPr>
              <a:t>urslarda, hafta içi günde en fazla 2 farklı dersten toplam 4 saate kadar, hafta sonları ise bir günde en fazla 5 farklı dersten toplam 8 saate kadar kurs verilebilir.)</a:t>
            </a:r>
          </a:p>
          <a:p>
            <a:pPr marL="342900" indent="-342900" algn="just">
              <a:lnSpc>
                <a:spcPct val="115000"/>
              </a:lnSpc>
              <a:spcAft>
                <a:spcPts val="1000"/>
              </a:spcAft>
              <a:buFont typeface="Arial" panose="020B0604020202020204" pitchFamily="34" charset="0"/>
              <a:buChar char="•"/>
            </a:pPr>
            <a:r>
              <a:rPr lang="tr-TR" sz="3300" dirty="0" smtClean="0">
                <a:latin typeface="Times New Roman" panose="02020603050405020304" pitchFamily="18" charset="0"/>
                <a:ea typeface="Calibri" panose="020F0502020204030204" pitchFamily="34" charset="0"/>
              </a:rPr>
              <a:t>Halk eğitim merkezlerinde ise kurs gün ve saatleri merkez müdürlüğünce belirlenir. </a:t>
            </a:r>
          </a:p>
          <a:p>
            <a:pPr marL="342900" indent="-342900" algn="just">
              <a:lnSpc>
                <a:spcPct val="115000"/>
              </a:lnSpc>
              <a:spcAft>
                <a:spcPts val="1000"/>
              </a:spcAft>
              <a:buFont typeface="Arial" panose="020B0604020202020204" pitchFamily="34" charset="0"/>
              <a:buChar char="•"/>
            </a:pPr>
            <a:r>
              <a:rPr lang="tr-TR" sz="3300" dirty="0" smtClean="0">
                <a:latin typeface="Times New Roman" panose="02020603050405020304" pitchFamily="18" charset="0"/>
                <a:ea typeface="Calibri" panose="020F0502020204030204" pitchFamily="34" charset="0"/>
              </a:rPr>
              <a:t>Kursların hangi gün ve saatlerde yapılacağını gösterir program ile program değişiklikleri kurs merkezi müdürlüklerince ilan edilir.</a:t>
            </a:r>
          </a:p>
          <a:p>
            <a:pPr algn="just"/>
            <a:endParaRPr lang="tr-TR" sz="2200" dirty="0"/>
          </a:p>
        </p:txBody>
      </p:sp>
    </p:spTree>
    <p:extLst>
      <p:ext uri="{BB962C8B-B14F-4D97-AF65-F5344CB8AC3E}">
        <p14:creationId xmlns:p14="http://schemas.microsoft.com/office/powerpoint/2010/main" val="285497561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lnSpc>
                <a:spcPct val="90000"/>
              </a:lnSpc>
              <a:spcBef>
                <a:spcPct val="0"/>
              </a:spcBef>
              <a:defRPr/>
            </a:pP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a:t>
            </a:r>
            <a:r>
              <a:rPr lang="tr-TR" sz="2600" dirty="0" smtClean="0">
                <a:solidFill>
                  <a:schemeClr val="bg1"/>
                </a:solidFill>
                <a:latin typeface="Times New Roman" panose="02020603050405020304" pitchFamily="18" charset="0"/>
                <a:cs typeface="Times New Roman" panose="02020603050405020304" pitchFamily="18" charset="0"/>
              </a:rPr>
              <a:t>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İçerik Yer Tutucusu 2"/>
          <p:cNvSpPr txBox="1">
            <a:spLocks/>
          </p:cNvSpPr>
          <p:nvPr/>
        </p:nvSpPr>
        <p:spPr>
          <a:xfrm>
            <a:off x="73813" y="1124744"/>
            <a:ext cx="12041083" cy="5472608"/>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3600" b="1" dirty="0" smtClean="0">
                <a:solidFill>
                  <a:srgbClr val="FF0000"/>
                </a:solidFill>
                <a:latin typeface="Times New Roman" panose="02020603050405020304" pitchFamily="18" charset="0"/>
                <a:cs typeface="Times New Roman" panose="02020603050405020304" pitchFamily="18" charset="0"/>
              </a:rPr>
              <a:t>Öğrenci/kursiyer sayısı </a:t>
            </a:r>
          </a:p>
          <a:p>
            <a:pPr algn="l"/>
            <a:endParaRPr lang="tr-TR" sz="1000" dirty="0" smtClean="0">
              <a:solidFill>
                <a:srgbClr val="FF0000"/>
              </a:solidFill>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     Her bir kurs programına devam edecek öğrenci/kursiyer sayısının 10’dan az; bir kursun sınıf mevcudunun ise 20'den fazla olmaması esastır. Öğrenci/kursiyer sayısının 20’ den fazla olması durumunda ikinci grup oluşturulur. Ancak her bir grubun azami sayısı dolmadan yeni grup oluşturulamaz. </a:t>
            </a:r>
          </a:p>
          <a:p>
            <a:pPr algn="just"/>
            <a:endParaRPr lang="tr-TR" sz="12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     Ancak, tek gruplu kurs programlarında sınıf kapasitesi dikkate alınarak öğrenci/kursiyer sayısı 25’e kadar çıkarılabilir. </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269995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Dikdörtgen 7"/>
          <p:cNvSpPr/>
          <p:nvPr/>
        </p:nvSpPr>
        <p:spPr>
          <a:xfrm>
            <a:off x="73813" y="1268760"/>
            <a:ext cx="11925255" cy="4401205"/>
          </a:xfrm>
          <a:prstGeom prst="rect">
            <a:avLst/>
          </a:prstGeom>
        </p:spPr>
        <p:txBody>
          <a:bodyPr wrap="square">
            <a:spAutoFit/>
          </a:bodyPr>
          <a:lstStyle/>
          <a:p>
            <a:pPr algn="just"/>
            <a:r>
              <a:rPr lang="tr-TR" sz="3600" b="1" dirty="0">
                <a:solidFill>
                  <a:srgbClr val="FF0000"/>
                </a:solidFill>
                <a:latin typeface="Times New Roman" panose="02020603050405020304" pitchFamily="18" charset="0"/>
                <a:cs typeface="Times New Roman" panose="02020603050405020304" pitchFamily="18" charset="0"/>
              </a:rPr>
              <a:t>Öğrenci/kursiyer </a:t>
            </a:r>
            <a:r>
              <a:rPr lang="tr-TR" sz="3600" b="1" dirty="0" smtClean="0">
                <a:solidFill>
                  <a:srgbClr val="FF0000"/>
                </a:solidFill>
                <a:latin typeface="Times New Roman" panose="02020603050405020304" pitchFamily="18" charset="0"/>
                <a:cs typeface="Times New Roman" panose="02020603050405020304" pitchFamily="18" charset="0"/>
              </a:rPr>
              <a:t>sayısı:</a:t>
            </a:r>
          </a:p>
          <a:p>
            <a:pPr algn="just"/>
            <a:endParaRPr lang="tr-TR" sz="3600" dirty="0" smtClean="0">
              <a:latin typeface="Times New Roman" panose="02020603050405020304" pitchFamily="18" charset="0"/>
              <a:ea typeface="Calibri" panose="020F0502020204030204" pitchFamily="34" charset="0"/>
            </a:endParaRPr>
          </a:p>
          <a:p>
            <a:pPr algn="just"/>
            <a:r>
              <a:rPr lang="tr-TR" sz="3600" dirty="0" smtClean="0">
                <a:latin typeface="Times New Roman" panose="02020603050405020304" pitchFamily="18" charset="0"/>
                <a:ea typeface="Calibri" panose="020F0502020204030204" pitchFamily="34" charset="0"/>
              </a:rPr>
              <a:t>Aynı </a:t>
            </a:r>
            <a:r>
              <a:rPr lang="tr-TR" sz="3600" dirty="0">
                <a:latin typeface="Times New Roman" panose="02020603050405020304" pitchFamily="18" charset="0"/>
                <a:ea typeface="Calibri" panose="020F0502020204030204" pitchFamily="34" charset="0"/>
              </a:rPr>
              <a:t>yerleşim biriminde birden fazla kurs merkezinin bulunmaması, öğrencilerin taşınma imkânının olmaması gibi sebeplerle sınıf mevcudunun 10’a ulaşamaması durumunda, millî eğitim müdürlüğünün onayı ile </a:t>
            </a:r>
            <a:r>
              <a:rPr lang="tr-TR" sz="3600" b="1" dirty="0">
                <a:latin typeface="Times New Roman" panose="02020603050405020304" pitchFamily="18" charset="0"/>
                <a:ea typeface="Calibri" panose="020F0502020204030204" pitchFamily="34" charset="0"/>
              </a:rPr>
              <a:t>beş öğrenciden az olmamak kaydıyla</a:t>
            </a:r>
            <a:r>
              <a:rPr lang="tr-TR" sz="3600" dirty="0">
                <a:latin typeface="Times New Roman" panose="02020603050405020304" pitchFamily="18" charset="0"/>
                <a:ea typeface="Calibri" panose="020F0502020204030204" pitchFamily="34" charset="0"/>
              </a:rPr>
              <a:t> </a:t>
            </a:r>
            <a:r>
              <a:rPr lang="tr-TR" sz="3600" dirty="0" smtClean="0">
                <a:latin typeface="Times New Roman" panose="02020603050405020304" pitchFamily="18" charset="0"/>
                <a:ea typeface="Calibri" panose="020F0502020204030204" pitchFamily="34" charset="0"/>
              </a:rPr>
              <a:t>sınıf oluşturulabilir.</a:t>
            </a:r>
          </a:p>
          <a:p>
            <a:pPr algn="just"/>
            <a:endParaRPr lang="tr-TR" sz="2800" dirty="0"/>
          </a:p>
        </p:txBody>
      </p:sp>
    </p:spTree>
    <p:extLst>
      <p:ext uri="{BB962C8B-B14F-4D97-AF65-F5344CB8AC3E}">
        <p14:creationId xmlns:p14="http://schemas.microsoft.com/office/powerpoint/2010/main" val="390124032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Dikdörtgen 10"/>
          <p:cNvSpPr/>
          <p:nvPr/>
        </p:nvSpPr>
        <p:spPr>
          <a:xfrm>
            <a:off x="73813" y="1124744"/>
            <a:ext cx="12041083" cy="5775748"/>
          </a:xfrm>
          <a:prstGeom prst="rect">
            <a:avLst/>
          </a:prstGeom>
        </p:spPr>
        <p:txBody>
          <a:bodyPr wrap="square">
            <a:spAutoFit/>
          </a:bodyPr>
          <a:lstStyle/>
          <a:p>
            <a:pPr algn="just">
              <a:lnSpc>
                <a:spcPct val="115000"/>
              </a:lnSpc>
              <a:spcAft>
                <a:spcPts val="1000"/>
              </a:spcAft>
            </a:pPr>
            <a:r>
              <a:rPr lang="tr-TR" sz="2700" b="1" dirty="0">
                <a:solidFill>
                  <a:srgbClr val="FF0000"/>
                </a:solidFill>
                <a:latin typeface="Times New Roman" panose="02020603050405020304" pitchFamily="18" charset="0"/>
                <a:cs typeface="Times New Roman" panose="02020603050405020304" pitchFamily="18" charset="0"/>
              </a:rPr>
              <a:t>Öğrenci/kursiyer sayısı </a:t>
            </a:r>
            <a:endParaRPr lang="tr-TR" sz="2700" dirty="0">
              <a:solidFill>
                <a:srgbClr val="FF0000"/>
              </a:solidFill>
              <a:latin typeface="Times New Roman" panose="02020603050405020304" pitchFamily="18" charset="0"/>
              <a:cs typeface="Times New Roman" panose="02020603050405020304" pitchFamily="18" charset="0"/>
            </a:endParaRPr>
          </a:p>
          <a:p>
            <a:pPr algn="just">
              <a:lnSpc>
                <a:spcPct val="115000"/>
              </a:lnSpc>
              <a:spcAft>
                <a:spcPts val="1000"/>
              </a:spcAft>
              <a:buFont typeface="Arial" pitchFamily="34" charset="0"/>
              <a:buChar char="•"/>
            </a:pPr>
            <a:r>
              <a:rPr lang="tr-TR" sz="2600" dirty="0" smtClean="0">
                <a:latin typeface="Times New Roman" panose="02020603050405020304" pitchFamily="18" charset="0"/>
                <a:ea typeface="Calibri" panose="020F0502020204030204" pitchFamily="34" charset="0"/>
              </a:rPr>
              <a:t> Genel </a:t>
            </a:r>
            <a:r>
              <a:rPr lang="tr-TR" sz="2600" dirty="0">
                <a:latin typeface="Times New Roman" panose="02020603050405020304" pitchFamily="18" charset="0"/>
                <a:ea typeface="Calibri" panose="020F0502020204030204" pitchFamily="34" charset="0"/>
              </a:rPr>
              <a:t>ilköğretim programı uygulanan özel eğitim </a:t>
            </a:r>
            <a:r>
              <a:rPr lang="tr-TR" sz="2600" dirty="0" smtClean="0">
                <a:latin typeface="Times New Roman" panose="02020603050405020304" pitchFamily="18" charset="0"/>
                <a:ea typeface="Calibri" panose="020F0502020204030204" pitchFamily="34" charset="0"/>
              </a:rPr>
              <a:t>ortaokulu (görme, işitme, ortopedik, hafif düzey </a:t>
            </a:r>
            <a:r>
              <a:rPr lang="tr-TR" sz="2600" dirty="0" err="1" smtClean="0">
                <a:latin typeface="Times New Roman" panose="02020603050405020304" pitchFamily="18" charset="0"/>
                <a:ea typeface="Calibri" panose="020F0502020204030204" pitchFamily="34" charset="0"/>
              </a:rPr>
              <a:t>zih</a:t>
            </a:r>
            <a:r>
              <a:rPr lang="tr-TR" sz="2600" dirty="0" smtClean="0">
                <a:latin typeface="Times New Roman" panose="02020603050405020304" pitchFamily="18" charset="0"/>
                <a:ea typeface="Calibri" panose="020F0502020204030204" pitchFamily="34" charset="0"/>
              </a:rPr>
              <a:t>. engelli) </a:t>
            </a:r>
          </a:p>
          <a:p>
            <a:pPr algn="just">
              <a:lnSpc>
                <a:spcPct val="115000"/>
              </a:lnSpc>
              <a:spcAft>
                <a:spcPts val="1000"/>
              </a:spcAft>
              <a:buFont typeface="Arial" pitchFamily="34" charset="0"/>
              <a:buChar char="•"/>
            </a:pPr>
            <a:r>
              <a:rPr lang="tr-TR" sz="2600" dirty="0" smtClean="0">
                <a:latin typeface="Times New Roman" panose="02020603050405020304" pitchFamily="18" charset="0"/>
                <a:ea typeface="Calibri" panose="020F0502020204030204" pitchFamily="34" charset="0"/>
              </a:rPr>
              <a:t> Mesleki </a:t>
            </a:r>
            <a:r>
              <a:rPr lang="tr-TR" sz="2600" dirty="0">
                <a:latin typeface="Times New Roman" panose="02020603050405020304" pitchFamily="18" charset="0"/>
                <a:ea typeface="Calibri" panose="020F0502020204030204" pitchFamily="34" charset="0"/>
              </a:rPr>
              <a:t>ve teknik ortaöğretim programı uygulanan özel </a:t>
            </a:r>
            <a:r>
              <a:rPr lang="tr-TR" sz="2600" dirty="0" smtClean="0">
                <a:latin typeface="Times New Roman" panose="02020603050405020304" pitchFamily="18" charset="0"/>
                <a:ea typeface="Calibri" panose="020F0502020204030204" pitchFamily="34" charset="0"/>
              </a:rPr>
              <a:t>eğitim meslek liselerine kayıtlı öğrenciler (işitme ve ortopedik)</a:t>
            </a:r>
          </a:p>
          <a:p>
            <a:pPr algn="just">
              <a:lnSpc>
                <a:spcPct val="115000"/>
              </a:lnSpc>
              <a:spcAft>
                <a:spcPts val="1000"/>
              </a:spcAft>
              <a:buFont typeface="Arial" pitchFamily="34" charset="0"/>
              <a:buChar char="•"/>
            </a:pPr>
            <a:r>
              <a:rPr lang="tr-TR" sz="2600" dirty="0" smtClean="0">
                <a:latin typeface="Times New Roman" panose="02020603050405020304" pitchFamily="18" charset="0"/>
                <a:ea typeface="Calibri" panose="020F0502020204030204" pitchFamily="34" charset="0"/>
              </a:rPr>
              <a:t> </a:t>
            </a:r>
            <a:r>
              <a:rPr lang="tr-TR" sz="2600" dirty="0">
                <a:latin typeface="Times New Roman" panose="02020603050405020304" pitchFamily="18" charset="0"/>
                <a:ea typeface="Calibri" panose="020F0502020204030204" pitchFamily="34" charset="0"/>
              </a:rPr>
              <a:t>M</a:t>
            </a:r>
            <a:r>
              <a:rPr lang="tr-TR" sz="2600" dirty="0" smtClean="0">
                <a:latin typeface="Times New Roman" panose="02020603050405020304" pitchFamily="18" charset="0"/>
                <a:ea typeface="Calibri" panose="020F0502020204030204" pitchFamily="34" charset="0"/>
              </a:rPr>
              <a:t>esleki </a:t>
            </a:r>
            <a:r>
              <a:rPr lang="tr-TR" sz="2600" dirty="0">
                <a:latin typeface="Times New Roman" panose="02020603050405020304" pitchFamily="18" charset="0"/>
                <a:ea typeface="Calibri" panose="020F0502020204030204" pitchFamily="34" charset="0"/>
              </a:rPr>
              <a:t>ve teknik ortaöğretim programı uygulanan özel </a:t>
            </a:r>
            <a:r>
              <a:rPr lang="tr-TR" sz="2600" dirty="0" smtClean="0">
                <a:latin typeface="Times New Roman" panose="02020603050405020304" pitchFamily="18" charset="0"/>
                <a:ea typeface="Calibri" panose="020F0502020204030204" pitchFamily="34" charset="0"/>
              </a:rPr>
              <a:t>eğitim meslek liselerinden </a:t>
            </a:r>
            <a:r>
              <a:rPr lang="tr-TR" sz="2600" dirty="0">
                <a:latin typeface="Times New Roman" panose="02020603050405020304" pitchFamily="18" charset="0"/>
                <a:ea typeface="Calibri" panose="020F0502020204030204" pitchFamily="34" charset="0"/>
              </a:rPr>
              <a:t>mezun kursiyerler </a:t>
            </a:r>
            <a:endParaRPr lang="tr-TR" sz="2600" dirty="0" smtClean="0">
              <a:latin typeface="Times New Roman" panose="02020603050405020304" pitchFamily="18" charset="0"/>
              <a:ea typeface="Calibri" panose="020F0502020204030204" pitchFamily="34" charset="0"/>
            </a:endParaRPr>
          </a:p>
          <a:p>
            <a:pPr algn="just">
              <a:lnSpc>
                <a:spcPct val="115000"/>
              </a:lnSpc>
              <a:spcAft>
                <a:spcPts val="1000"/>
              </a:spcAft>
            </a:pPr>
            <a:r>
              <a:rPr lang="tr-TR" sz="2600" dirty="0" smtClean="0">
                <a:latin typeface="Times New Roman" panose="02020603050405020304" pitchFamily="18" charset="0"/>
                <a:ea typeface="Calibri" panose="020F0502020204030204" pitchFamily="34" charset="0"/>
              </a:rPr>
              <a:t>için </a:t>
            </a:r>
            <a:r>
              <a:rPr lang="tr-TR" sz="2600" dirty="0">
                <a:latin typeface="Times New Roman" panose="02020603050405020304" pitchFamily="18" charset="0"/>
                <a:ea typeface="Calibri" panose="020F0502020204030204" pitchFamily="34" charset="0"/>
              </a:rPr>
              <a:t>açılacak kurslara katılacak öğrenci/kursiyer sayısı, </a:t>
            </a:r>
            <a:r>
              <a:rPr lang="tr-TR" sz="2600" b="1" dirty="0">
                <a:latin typeface="Times New Roman" panose="02020603050405020304" pitchFamily="18" charset="0"/>
                <a:ea typeface="Calibri" panose="020F0502020204030204" pitchFamily="34" charset="0"/>
              </a:rPr>
              <a:t>özel eğitim okul/kurumlarındaki azamî sınıf mevcudu sayısının yarısından az, azami sınıf mevcudu sayısından fazla olamaz</a:t>
            </a:r>
            <a:r>
              <a:rPr lang="tr-TR" sz="2600" b="1" dirty="0" smtClean="0">
                <a:latin typeface="Times New Roman" panose="02020603050405020304" pitchFamily="18" charset="0"/>
                <a:ea typeface="Calibri" panose="020F0502020204030204" pitchFamily="34" charset="0"/>
              </a:rPr>
              <a:t>. </a:t>
            </a:r>
          </a:p>
          <a:p>
            <a:pPr algn="just">
              <a:lnSpc>
                <a:spcPct val="115000"/>
              </a:lnSpc>
              <a:spcAft>
                <a:spcPts val="1000"/>
              </a:spcAft>
            </a:pPr>
            <a:r>
              <a:rPr lang="tr-TR" sz="2600" dirty="0" smtClean="0">
                <a:solidFill>
                  <a:srgbClr val="FF0000"/>
                </a:solidFill>
                <a:latin typeface="Times New Roman" panose="02020603050405020304" pitchFamily="18" charset="0"/>
                <a:ea typeface="Calibri" panose="020F0502020204030204" pitchFamily="34" charset="0"/>
              </a:rPr>
              <a:t>(10-15)</a:t>
            </a:r>
            <a:endParaRPr lang="tr-TR" sz="2600" dirty="0">
              <a:solidFill>
                <a:srgbClr val="FF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71127690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İçerik Yer Tutucusu 2"/>
          <p:cNvSpPr txBox="1">
            <a:spLocks/>
          </p:cNvSpPr>
          <p:nvPr/>
        </p:nvSpPr>
        <p:spPr>
          <a:xfrm>
            <a:off x="189756" y="1124744"/>
            <a:ext cx="11737304" cy="5073427"/>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tr-TR" sz="2400" b="1" dirty="0" smtClean="0">
              <a:solidFill>
                <a:srgbClr val="FF0000"/>
              </a:solidFill>
              <a:latin typeface="Times New Roman" panose="02020603050405020304" pitchFamily="18" charset="0"/>
              <a:cs typeface="Times New Roman" panose="02020603050405020304" pitchFamily="18" charset="0"/>
            </a:endParaRPr>
          </a:p>
          <a:p>
            <a:pPr algn="just"/>
            <a:r>
              <a:rPr lang="tr-TR" sz="3600" b="1" dirty="0" smtClean="0">
                <a:solidFill>
                  <a:srgbClr val="FF0000"/>
                </a:solidFill>
                <a:latin typeface="Times New Roman" panose="02020603050405020304" pitchFamily="18" charset="0"/>
                <a:cs typeface="Times New Roman" panose="02020603050405020304" pitchFamily="18" charset="0"/>
              </a:rPr>
              <a:t>Kursların kapatılması </a:t>
            </a:r>
          </a:p>
          <a:p>
            <a:pPr algn="just"/>
            <a:endParaRPr lang="tr-TR" sz="3600" dirty="0" smtClean="0">
              <a:solidFill>
                <a:srgbClr val="FF0000"/>
              </a:solidFill>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Açılan her bir kursa devam eden öğrenci sayısının 10’un altına düşmesi durumunda, kursun birleştirilmesine veya kapatılmasına millî eğitim müdürlüğünce karar verilir.</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096700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164787"/>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İçerik Yer Tutucusu 2"/>
          <p:cNvSpPr txBox="1">
            <a:spLocks/>
          </p:cNvSpPr>
          <p:nvPr/>
        </p:nvSpPr>
        <p:spPr>
          <a:xfrm>
            <a:off x="73813" y="1268760"/>
            <a:ext cx="12041083" cy="5472608"/>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3600" b="1" dirty="0" smtClean="0">
                <a:solidFill>
                  <a:srgbClr val="FF0000"/>
                </a:solidFill>
                <a:latin typeface="Times New Roman" panose="02020603050405020304" pitchFamily="18" charset="0"/>
                <a:cs typeface="Times New Roman" panose="02020603050405020304" pitchFamily="18" charset="0"/>
              </a:rPr>
              <a:t>Kurs açılacak dersler </a:t>
            </a:r>
          </a:p>
          <a:p>
            <a:pPr algn="l"/>
            <a:endParaRPr lang="tr-TR" sz="3600" dirty="0" smtClean="0">
              <a:solidFill>
                <a:srgbClr val="FF0000"/>
              </a:solidFill>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Kurslar, öğrenci/kursiyer ve velilerden gelen istek üzerine, örgün ve yaygın eğitim kurumlarında öğrenim görmekte olan öğrenciler ile ortaöğretim kurumlarından mezun kursiyerler için belirlenen kurs merkezlerinde, Bakanlıkça ilan edilen </a:t>
            </a:r>
            <a:r>
              <a:rPr lang="tr-TR" sz="3600" dirty="0" smtClean="0">
                <a:solidFill>
                  <a:srgbClr val="FF0000"/>
                </a:solidFill>
                <a:latin typeface="Times New Roman" panose="02020603050405020304" pitchFamily="18" charset="0"/>
                <a:cs typeface="Times New Roman" panose="02020603050405020304" pitchFamily="18" charset="0"/>
              </a:rPr>
              <a:t>(belirlenen) </a:t>
            </a:r>
            <a:r>
              <a:rPr lang="tr-TR" sz="3600" dirty="0" smtClean="0">
                <a:latin typeface="Times New Roman" panose="02020603050405020304" pitchFamily="18" charset="0"/>
                <a:cs typeface="Times New Roman" panose="02020603050405020304" pitchFamily="18" charset="0"/>
              </a:rPr>
              <a:t>örgün eğitim müfredatındaki derslerle sınırlı olarak açılır. </a:t>
            </a:r>
          </a:p>
          <a:p>
            <a:pPr algn="just"/>
            <a:endParaRPr lang="tr-TR" sz="2600" dirty="0" smtClean="0">
              <a:latin typeface="Times New Roman" panose="02020603050405020304" pitchFamily="18" charset="0"/>
              <a:cs typeface="Times New Roman" panose="02020603050405020304" pitchFamily="18" charset="0"/>
            </a:endParaRPr>
          </a:p>
          <a:p>
            <a:pPr algn="just"/>
            <a:endParaRPr lang="tr-TR" sz="2800" dirty="0"/>
          </a:p>
        </p:txBody>
      </p:sp>
    </p:spTree>
    <p:extLst>
      <p:ext uri="{BB962C8B-B14F-4D97-AF65-F5344CB8AC3E}">
        <p14:creationId xmlns:p14="http://schemas.microsoft.com/office/powerpoint/2010/main" val="387168961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İçerik Yer Tutucusu 2"/>
          <p:cNvSpPr txBox="1">
            <a:spLocks/>
          </p:cNvSpPr>
          <p:nvPr/>
        </p:nvSpPr>
        <p:spPr>
          <a:xfrm>
            <a:off x="73813" y="1124744"/>
            <a:ext cx="12041083" cy="5472608"/>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000" b="1" dirty="0" smtClean="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3000" dirty="0" smtClean="0">
              <a:latin typeface="Times New Roman" panose="02020603050405020304" pitchFamily="18" charset="0"/>
              <a:cs typeface="Times New Roman" panose="02020603050405020304" pitchFamily="18" charset="0"/>
            </a:endParaRPr>
          </a:p>
          <a:p>
            <a:pPr algn="just"/>
            <a:r>
              <a:rPr lang="tr-TR" sz="2600" dirty="0" smtClean="0">
                <a:latin typeface="Times New Roman" panose="02020603050405020304" pitchFamily="18" charset="0"/>
                <a:cs typeface="Times New Roman" panose="02020603050405020304" pitchFamily="18" charset="0"/>
              </a:rPr>
              <a:t>       </a:t>
            </a:r>
            <a:r>
              <a:rPr lang="tr-TR" sz="3000" dirty="0" smtClean="0">
                <a:latin typeface="Times New Roman" panose="02020603050405020304" pitchFamily="18" charset="0"/>
                <a:cs typeface="Times New Roman" panose="02020603050405020304" pitchFamily="18" charset="0"/>
              </a:rPr>
              <a:t>Kurslarda görev almak isteyen öğretmenler, ders yılı başında yayımlanan kılavuzda belirlenen takvime göre e-kurs modülü üzerinden </a:t>
            </a:r>
            <a:r>
              <a:rPr lang="tr-TR" sz="3000" dirty="0" smtClean="0">
                <a:solidFill>
                  <a:srgbClr val="FF0000"/>
                </a:solidFill>
                <a:latin typeface="Times New Roman" panose="02020603050405020304" pitchFamily="18" charset="0"/>
                <a:cs typeface="Times New Roman" panose="02020603050405020304" pitchFamily="18" charset="0"/>
              </a:rPr>
              <a:t>veya millî eğitim müdürlüklerine şahsen</a:t>
            </a:r>
            <a:r>
              <a:rPr lang="tr-TR" sz="3000" dirty="0" smtClean="0">
                <a:latin typeface="Times New Roman" panose="02020603050405020304" pitchFamily="18" charset="0"/>
                <a:cs typeface="Times New Roman" panose="02020603050405020304" pitchFamily="18" charset="0"/>
              </a:rPr>
              <a:t> başvuruda bulunur. </a:t>
            </a:r>
          </a:p>
          <a:p>
            <a:pPr algn="just"/>
            <a:r>
              <a:rPr lang="tr-TR" sz="2600" dirty="0" smtClean="0">
                <a:latin typeface="Times New Roman" panose="02020603050405020304" pitchFamily="18" charset="0"/>
                <a:cs typeface="Times New Roman" panose="02020603050405020304" pitchFamily="18" charset="0"/>
              </a:rPr>
              <a:t>       </a:t>
            </a:r>
            <a:r>
              <a:rPr lang="tr-TR" sz="3000" dirty="0" smtClean="0">
                <a:latin typeface="Times New Roman" panose="02020603050405020304" pitchFamily="18" charset="0"/>
                <a:cs typeface="Times New Roman" panose="02020603050405020304" pitchFamily="18" charset="0"/>
              </a:rPr>
              <a:t>Kurslarda görev alacak öğretmenler, başvuruda bulunan öğretmenler arasından </a:t>
            </a:r>
            <a:r>
              <a:rPr lang="tr-TR" sz="3000" dirty="0" smtClean="0">
                <a:solidFill>
                  <a:srgbClr val="FF0000"/>
                </a:solidFill>
                <a:latin typeface="Times New Roman" panose="02020603050405020304" pitchFamily="18" charset="0"/>
                <a:cs typeface="Times New Roman" panose="02020603050405020304" pitchFamily="18" charset="0"/>
              </a:rPr>
              <a:t>veli ve öğrencilerin tercihleri de dikkate alınarak </a:t>
            </a:r>
            <a:r>
              <a:rPr lang="tr-TR" sz="3000" dirty="0" smtClean="0">
                <a:latin typeface="Times New Roman" panose="02020603050405020304" pitchFamily="18" charset="0"/>
                <a:cs typeface="Times New Roman" panose="02020603050405020304" pitchFamily="18" charset="0"/>
              </a:rPr>
              <a:t>görevlendirilir. Kurslarda, belirtilen nitelikleri taşımaları kaydıyla diğer okullarda görevli öğretmenlerden de görevlendirme yapılabilir. </a:t>
            </a:r>
          </a:p>
          <a:p>
            <a:pPr algn="just"/>
            <a:r>
              <a:rPr lang="tr-TR" sz="2600" dirty="0" smtClean="0">
                <a:latin typeface="Times New Roman" panose="02020603050405020304" pitchFamily="18" charset="0"/>
                <a:cs typeface="Times New Roman" panose="02020603050405020304" pitchFamily="18" charset="0"/>
              </a:rPr>
              <a:t>      </a:t>
            </a:r>
            <a:r>
              <a:rPr lang="tr-TR" sz="3000" dirty="0" smtClean="0">
                <a:latin typeface="Times New Roman" panose="02020603050405020304" pitchFamily="18" charset="0"/>
                <a:cs typeface="Times New Roman" panose="02020603050405020304" pitchFamily="18" charset="0"/>
              </a:rPr>
              <a:t>Kurslarda görevlendirilecek kadrolu öğretmen sayısının yetersiz olması hâlinde, millî eğitim müdürlüklerince aday öğretmen olarak atanabilme şartlarını taşıyanlar arasından ek ders ücreti karşılığında ders okutmak üzere görevlendirme yapılabilir.</a:t>
            </a: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8082900"/>
      </p:ext>
    </p:extLst>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75541"/>
          </a:xfrm>
          <a:prstGeom prst="rect">
            <a:avLst/>
          </a:prstGeom>
        </p:spPr>
        <p:txBody>
          <a:bodyPr vert="horz" lIns="91440" tIns="45720" rIns="91440" bIns="45720" rtlCol="0" anchor="b">
            <a:noAutofit/>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İçerik Yer Tutucusu 2"/>
          <p:cNvSpPr txBox="1">
            <a:spLocks/>
          </p:cNvSpPr>
          <p:nvPr/>
        </p:nvSpPr>
        <p:spPr>
          <a:xfrm>
            <a:off x="67561" y="1063391"/>
            <a:ext cx="12041083" cy="5001419"/>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solidFill>
                  <a:srgbClr val="FF0000"/>
                </a:solidFill>
                <a:latin typeface="Times New Roman" panose="02020603050405020304" pitchFamily="18" charset="0"/>
                <a:cs typeface="Times New Roman" panose="02020603050405020304" pitchFamily="18" charset="0"/>
              </a:rPr>
              <a:t>Komisyon, öğretmenlerin seçimi ve görevlendirilmesi </a:t>
            </a:r>
          </a:p>
          <a:p>
            <a:pPr algn="just"/>
            <a:endParaRPr lang="tr-TR" sz="28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Kursta görevlendirilen öğretmenler mazeretleri sebebiyle görevlendirme onaylarının iptalini isteyebilirler. </a:t>
            </a:r>
            <a:r>
              <a:rPr lang="tr-TR" sz="3600" u="sng" dirty="0" smtClean="0">
                <a:latin typeface="Times New Roman" panose="02020603050405020304" pitchFamily="18" charset="0"/>
                <a:cs typeface="Times New Roman" panose="02020603050405020304" pitchFamily="18" charset="0"/>
              </a:rPr>
              <a:t>Ancak görevlendirme onayları iptal edilmeden görevlerini bırakamazlar. </a:t>
            </a:r>
            <a:r>
              <a:rPr lang="tr-TR" sz="3600" dirty="0" smtClean="0">
                <a:latin typeface="Times New Roman" panose="02020603050405020304" pitchFamily="18" charset="0"/>
                <a:cs typeface="Times New Roman" panose="02020603050405020304" pitchFamily="18" charset="0"/>
              </a:rPr>
              <a:t>Görevlendirilmeleri bu şekilde iptal edilenlerin yerine, başvuruda bulunduğu halde görev verilemeyen diğer öğretmenler veya ilk defa müracaat edecek öğretmenler arasından görevlendirme yapılır.</a:t>
            </a:r>
          </a:p>
          <a:p>
            <a:pPr algn="just"/>
            <a:endParaRPr lang="tr-TR" sz="2400" dirty="0"/>
          </a:p>
        </p:txBody>
      </p:sp>
    </p:spTree>
    <p:extLst>
      <p:ext uri="{BB962C8B-B14F-4D97-AF65-F5344CB8AC3E}">
        <p14:creationId xmlns:p14="http://schemas.microsoft.com/office/powerpoint/2010/main" val="18869328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Metin kutusu 2"/>
          <p:cNvSpPr txBox="1"/>
          <p:nvPr/>
        </p:nvSpPr>
        <p:spPr>
          <a:xfrm>
            <a:off x="-36965" y="1096707"/>
            <a:ext cx="12262753" cy="5186035"/>
          </a:xfrm>
          <a:prstGeom prst="rect">
            <a:avLst/>
          </a:prstGeom>
          <a:noFill/>
        </p:spPr>
        <p:txBody>
          <a:bodyPr wrap="square" rtlCol="0">
            <a:spAutoFit/>
          </a:bodyPr>
          <a:lstStyle/>
          <a:p>
            <a:pPr algn="ctr">
              <a:buNone/>
            </a:pPr>
            <a:endParaRPr lang="tr-TR" sz="2600" b="1" dirty="0" smtClean="0">
              <a:solidFill>
                <a:srgbClr val="FF0000"/>
              </a:solidFill>
              <a:latin typeface="Times New Roman" panose="02020603050405020304" pitchFamily="18" charset="0"/>
              <a:cs typeface="Times New Roman" panose="02020603050405020304" pitchFamily="18" charset="0"/>
            </a:endParaRPr>
          </a:p>
          <a:p>
            <a:pPr algn="ctr">
              <a:buNone/>
            </a:pPr>
            <a:r>
              <a:rPr lang="tr-TR" sz="2600" b="1" dirty="0" smtClean="0">
                <a:solidFill>
                  <a:srgbClr val="FF0000"/>
                </a:solidFill>
                <a:latin typeface="Times New Roman" panose="02020603050405020304" pitchFamily="18" charset="0"/>
                <a:cs typeface="Times New Roman" panose="02020603050405020304" pitchFamily="18" charset="0"/>
              </a:rPr>
              <a:t>T.C</a:t>
            </a:r>
            <a:r>
              <a:rPr lang="tr-TR" sz="2600" b="1" dirty="0">
                <a:solidFill>
                  <a:srgbClr val="FF0000"/>
                </a:solidFill>
                <a:latin typeface="Times New Roman" panose="02020603050405020304" pitchFamily="18" charset="0"/>
                <a:cs typeface="Times New Roman" panose="02020603050405020304" pitchFamily="18" charset="0"/>
              </a:rPr>
              <a:t>. MİLLÎ EĞİTİM BAKANLIĞI</a:t>
            </a:r>
            <a:br>
              <a:rPr lang="tr-TR" sz="2600" b="1" dirty="0">
                <a:solidFill>
                  <a:srgbClr val="FF0000"/>
                </a:solidFill>
                <a:latin typeface="Times New Roman" panose="02020603050405020304" pitchFamily="18" charset="0"/>
                <a:cs typeface="Times New Roman" panose="02020603050405020304" pitchFamily="18" charset="0"/>
              </a:rPr>
            </a:br>
            <a:r>
              <a:rPr lang="tr-TR" sz="2600" b="1" dirty="0">
                <a:solidFill>
                  <a:srgbClr val="FF0000"/>
                </a:solidFill>
                <a:latin typeface="Times New Roman" panose="02020603050405020304" pitchFamily="18" charset="0"/>
                <a:cs typeface="Times New Roman" panose="02020603050405020304" pitchFamily="18" charset="0"/>
              </a:rPr>
              <a:t>Ölçme, Değerlendirme ve Sınav Hizmetleri </a:t>
            </a:r>
          </a:p>
          <a:p>
            <a:pPr algn="ctr">
              <a:buNone/>
            </a:pPr>
            <a:r>
              <a:rPr lang="tr-TR" sz="2600" b="1" dirty="0">
                <a:solidFill>
                  <a:srgbClr val="FF0000"/>
                </a:solidFill>
                <a:latin typeface="Times New Roman" panose="02020603050405020304" pitchFamily="18" charset="0"/>
                <a:cs typeface="Times New Roman" panose="02020603050405020304" pitchFamily="18" charset="0"/>
              </a:rPr>
              <a:t>Genel Müdürlüğü</a:t>
            </a:r>
            <a:endParaRPr lang="tr-TR" sz="2600" b="1" dirty="0">
              <a:latin typeface="Times New Roman" panose="02020603050405020304" pitchFamily="18" charset="0"/>
              <a:cs typeface="Times New Roman" panose="02020603050405020304" pitchFamily="18" charset="0"/>
            </a:endParaRPr>
          </a:p>
          <a:p>
            <a:pPr algn="ctr">
              <a:buNone/>
            </a:pPr>
            <a:endParaRPr lang="tr-TR" sz="1500" b="1" dirty="0">
              <a:latin typeface="Times New Roman" panose="02020603050405020304" pitchFamily="18" charset="0"/>
              <a:cs typeface="Times New Roman" panose="02020603050405020304" pitchFamily="18" charset="0"/>
            </a:endParaRPr>
          </a:p>
          <a:p>
            <a:pPr algn="ctr">
              <a:buNone/>
            </a:pPr>
            <a:r>
              <a:rPr lang="tr-TR" sz="2600" b="1" dirty="0">
                <a:latin typeface="Times New Roman" panose="02020603050405020304" pitchFamily="18" charset="0"/>
                <a:cs typeface="Times New Roman" panose="02020603050405020304" pitchFamily="18" charset="0"/>
              </a:rPr>
              <a:t>DESTEKLEME VE YETİŞTİRME KURSLARI</a:t>
            </a:r>
            <a:endParaRPr lang="tr-TR" sz="2600" dirty="0">
              <a:latin typeface="Times New Roman" pitchFamily="18" charset="0"/>
              <a:cs typeface="Times New Roman" pitchFamily="18" charset="0"/>
            </a:endParaRPr>
          </a:p>
          <a:p>
            <a:pPr algn="ctr">
              <a:buNone/>
            </a:pPr>
            <a:r>
              <a:rPr lang="tr-TR" sz="2600" b="1" dirty="0">
                <a:latin typeface="Times New Roman" pitchFamily="18" charset="0"/>
                <a:cs typeface="Times New Roman" pitchFamily="18" charset="0"/>
              </a:rPr>
              <a:t>YÖNERGESİ</a:t>
            </a:r>
          </a:p>
          <a:p>
            <a:pPr algn="ctr">
              <a:buNone/>
            </a:pPr>
            <a:r>
              <a:rPr lang="tr-TR" sz="2600" b="1" dirty="0">
                <a:latin typeface="Times New Roman" pitchFamily="18" charset="0"/>
                <a:cs typeface="Times New Roman" pitchFamily="18" charset="0"/>
              </a:rPr>
              <a:t>&amp;</a:t>
            </a:r>
            <a:endParaRPr lang="tr-TR" sz="2600" dirty="0">
              <a:latin typeface="Times New Roman" pitchFamily="18" charset="0"/>
              <a:cs typeface="Times New Roman" pitchFamily="18" charset="0"/>
            </a:endParaRPr>
          </a:p>
          <a:p>
            <a:pPr algn="ctr"/>
            <a:r>
              <a:rPr lang="da-DK" sz="2600" dirty="0">
                <a:latin typeface="Times New Roman" pitchFamily="18" charset="0"/>
                <a:cs typeface="Times New Roman" pitchFamily="18" charset="0"/>
              </a:rPr>
              <a:t> </a:t>
            </a:r>
            <a:r>
              <a:rPr lang="da-DK" sz="2600" b="1" dirty="0">
                <a:latin typeface="Times New Roman" pitchFamily="18" charset="0"/>
                <a:cs typeface="Times New Roman" pitchFamily="18" charset="0"/>
              </a:rPr>
              <a:t>DESTEKLEME VE YETİŞTİRME KURSLARI KILAVUZU</a:t>
            </a:r>
            <a:r>
              <a:rPr lang="tr-TR" sz="2600" b="1" dirty="0">
                <a:latin typeface="Times New Roman" pitchFamily="18" charset="0"/>
                <a:cs typeface="Times New Roman" pitchFamily="18" charset="0"/>
              </a:rPr>
              <a:t> </a:t>
            </a:r>
          </a:p>
          <a:p>
            <a:pPr algn="ctr">
              <a:buNone/>
            </a:pPr>
            <a:r>
              <a:rPr lang="tr-TR" sz="2600" b="1" dirty="0">
                <a:latin typeface="Times New Roman" pitchFamily="18" charset="0"/>
                <a:cs typeface="Times New Roman" pitchFamily="18" charset="0"/>
              </a:rPr>
              <a:t>2015</a:t>
            </a:r>
          </a:p>
          <a:p>
            <a:pPr algn="ctr">
              <a:buNone/>
            </a:pPr>
            <a:endParaRPr lang="tr-TR" sz="1500" b="1" dirty="0">
              <a:latin typeface="Times New Roman" pitchFamily="18" charset="0"/>
              <a:cs typeface="Times New Roman" pitchFamily="18" charset="0"/>
            </a:endParaRPr>
          </a:p>
          <a:p>
            <a:pPr algn="ctr">
              <a:buNone/>
            </a:pPr>
            <a:endParaRPr lang="tr-TR" sz="1500" b="1" dirty="0">
              <a:latin typeface="Times New Roman" pitchFamily="18" charset="0"/>
              <a:cs typeface="Times New Roman" pitchFamily="18" charset="0"/>
            </a:endParaRPr>
          </a:p>
          <a:p>
            <a:pPr algn="ctr">
              <a:buNone/>
            </a:pPr>
            <a:r>
              <a:rPr lang="tr-TR" sz="2600" b="1" dirty="0">
                <a:latin typeface="Times New Roman" pitchFamily="18" charset="0"/>
                <a:cs typeface="Times New Roman" pitchFamily="18" charset="0"/>
              </a:rPr>
              <a:t>Konya Öğretmenevi Mevlana Şubesi</a:t>
            </a:r>
          </a:p>
          <a:p>
            <a:pPr algn="ctr">
              <a:buNone/>
            </a:pPr>
            <a:r>
              <a:rPr lang="tr-TR" sz="2600" b="1" dirty="0">
                <a:latin typeface="Times New Roman" pitchFamily="18" charset="0"/>
                <a:cs typeface="Times New Roman" pitchFamily="18" charset="0"/>
              </a:rPr>
              <a:t>15Aralık 2015 </a:t>
            </a:r>
          </a:p>
        </p:txBody>
      </p:sp>
      <p:pic>
        <p:nvPicPr>
          <p:cNvPr id="11"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32506" y="104320"/>
            <a:ext cx="853200" cy="864000"/>
          </a:xfrm>
          <a:prstGeom prst="rect">
            <a:avLst/>
          </a:prstGeom>
          <a:noFill/>
        </p:spPr>
      </p:pic>
      <p:pic>
        <p:nvPicPr>
          <p:cNvPr id="12" name="Resim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grpSp>
        <p:nvGrpSpPr>
          <p:cNvPr id="15" name="55 Grup"/>
          <p:cNvGrpSpPr/>
          <p:nvPr/>
        </p:nvGrpSpPr>
        <p:grpSpPr>
          <a:xfrm>
            <a:off x="32506" y="104320"/>
            <a:ext cx="853200" cy="864000"/>
            <a:chOff x="48425" y="45559"/>
            <a:chExt cx="853200" cy="864000"/>
          </a:xfrm>
        </p:grpSpPr>
        <p:sp>
          <p:nvSpPr>
            <p:cNvPr id="18"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9"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6" name="14 Başlık"/>
          <p:cNvSpPr txBox="1">
            <a:spLocks/>
          </p:cNvSpPr>
          <p:nvPr/>
        </p:nvSpPr>
        <p:spPr>
          <a:xfrm>
            <a:off x="-73929" y="1"/>
            <a:ext cx="12188825" cy="961710"/>
          </a:xfrm>
          <a:prstGeom prst="rect">
            <a:avLst/>
          </a:prstGeom>
          <a:ln>
            <a:noFill/>
          </a:ln>
        </p:spPr>
        <p:txBody>
          <a:bodyPr vert="horz" lIns="91440" tIns="45720" rIns="91440" bIns="45720" rtlCol="0" anchor="b">
            <a:normAutofit/>
          </a:bodyPr>
          <a:lstStyle/>
          <a:p>
            <a:pPr lvl="0" algn="ctr">
              <a:lnSpc>
                <a:spcPct val="90000"/>
              </a:lnSpc>
              <a:spcBef>
                <a:spcPct val="0"/>
              </a:spcBef>
              <a:defRPr/>
            </a:pPr>
            <a:r>
              <a:rPr lang="tr-TR" sz="1500" b="1" spc="100" dirty="0" smtClean="0">
                <a:solidFill>
                  <a:schemeClr val="bg1"/>
                </a:solidFill>
                <a:latin typeface="Verdana" pitchFamily="34" charset="0"/>
                <a:ea typeface="Verdana" pitchFamily="34" charset="0"/>
                <a:cs typeface="Verdana" pitchFamily="34" charset="0"/>
              </a:rPr>
              <a:t>KONYA İL MİLLİ EĞİTİM MÜDÜRLÜĞÜ  </a:t>
            </a:r>
          </a:p>
        </p:txBody>
      </p:sp>
    </p:spTree>
    <p:extLst>
      <p:ext uri="{BB962C8B-B14F-4D97-AF65-F5344CB8AC3E}">
        <p14:creationId xmlns:p14="http://schemas.microsoft.com/office/powerpoint/2010/main" val="162351042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İçerik Yer Tutucusu 2"/>
          <p:cNvSpPr txBox="1">
            <a:spLocks/>
          </p:cNvSpPr>
          <p:nvPr/>
        </p:nvSpPr>
        <p:spPr>
          <a:xfrm>
            <a:off x="80345" y="1196752"/>
            <a:ext cx="12041083" cy="4525963"/>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3600" b="1" dirty="0" smtClean="0">
                <a:solidFill>
                  <a:srgbClr val="FF0000"/>
                </a:solidFill>
                <a:latin typeface="Times New Roman" panose="02020603050405020304" pitchFamily="18" charset="0"/>
                <a:cs typeface="Times New Roman" panose="02020603050405020304" pitchFamily="18" charset="0"/>
              </a:rPr>
              <a:t>Kurslarda yararlanılacak kaynaklar </a:t>
            </a:r>
          </a:p>
          <a:p>
            <a:pPr algn="l"/>
            <a:endParaRPr lang="tr-TR" sz="3600" dirty="0" smtClean="0">
              <a:solidFill>
                <a:srgbClr val="FF0000"/>
              </a:solidFill>
              <a:latin typeface="Times New Roman" panose="02020603050405020304" pitchFamily="18" charset="0"/>
              <a:cs typeface="Times New Roman" panose="02020603050405020304" pitchFamily="18" charset="0"/>
            </a:endParaRPr>
          </a:p>
          <a:p>
            <a:pPr algn="l"/>
            <a:r>
              <a:rPr lang="tr-TR" sz="3600" dirty="0" smtClean="0">
                <a:latin typeface="Times New Roman" panose="02020603050405020304" pitchFamily="18" charset="0"/>
                <a:cs typeface="Times New Roman" panose="02020603050405020304" pitchFamily="18" charset="0"/>
              </a:rPr>
              <a:t>Kurslarda yararlanılacak temel kaynaklar ders kitapları ve diğer eğitim materyalleridir.</a:t>
            </a: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4355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İçerik Yer Tutucusu 2"/>
          <p:cNvSpPr txBox="1">
            <a:spLocks/>
          </p:cNvSpPr>
          <p:nvPr/>
        </p:nvSpPr>
        <p:spPr>
          <a:xfrm>
            <a:off x="73813" y="1053388"/>
            <a:ext cx="12041083" cy="5687980"/>
          </a:xfrm>
          <a:prstGeom prst="rect">
            <a:avLst/>
          </a:prstGeom>
        </p:spPr>
        <p:txBody>
          <a:bodyPr vert="horz" lIns="91440" tIns="45720" rIns="91440" bIns="45720" rtlCol="0">
            <a:normAutofit fontScale="92500"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200" b="1" dirty="0" smtClean="0">
                <a:solidFill>
                  <a:srgbClr val="FF0000"/>
                </a:solidFill>
                <a:latin typeface="Times New Roman" panose="02020603050405020304" pitchFamily="18" charset="0"/>
                <a:cs typeface="Times New Roman" panose="02020603050405020304" pitchFamily="18" charset="0"/>
              </a:rPr>
              <a:t>Öğrenci/kursiyerlerle ilgili işlemler</a:t>
            </a:r>
            <a:endParaRPr lang="tr-TR" sz="3200" dirty="0" smtClean="0">
              <a:solidFill>
                <a:srgbClr val="FF0000"/>
              </a:solidFill>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      Kurslara kayıt yaptıran öğrencilerin devamları zorunludur. Her kurs döneminde okutulması gereken toplam ders saatinin özürsüz olarak </a:t>
            </a:r>
            <a:r>
              <a:rPr lang="tr-TR" sz="3200" dirty="0" smtClean="0">
                <a:solidFill>
                  <a:srgbClr val="FF0000"/>
                </a:solidFill>
                <a:latin typeface="Times New Roman" panose="02020603050405020304" pitchFamily="18" charset="0"/>
                <a:cs typeface="Times New Roman" panose="02020603050405020304" pitchFamily="18" charset="0"/>
              </a:rPr>
              <a:t>1/10 una devam etmeyen öğrencilerin kurs kaydı silinir</a:t>
            </a:r>
            <a:r>
              <a:rPr lang="tr-TR" sz="3200" dirty="0" smtClean="0">
                <a:latin typeface="Times New Roman" panose="02020603050405020304" pitchFamily="18" charset="0"/>
                <a:cs typeface="Times New Roman" panose="02020603050405020304" pitchFamily="18" charset="0"/>
              </a:rPr>
              <a:t>. Bu öğrenciler aynı dönemde başka bir kursa devam edemez. </a:t>
            </a:r>
          </a:p>
          <a:p>
            <a:pPr algn="just"/>
            <a:endParaRPr lang="tr-TR" sz="13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     Öğrencilerin kurslara devam ve </a:t>
            </a:r>
            <a:r>
              <a:rPr lang="tr-TR" sz="3200" dirty="0" smtClean="0">
                <a:solidFill>
                  <a:srgbClr val="FF0000"/>
                </a:solidFill>
                <a:latin typeface="Times New Roman" panose="02020603050405020304" pitchFamily="18" charset="0"/>
                <a:cs typeface="Times New Roman" panose="02020603050405020304" pitchFamily="18" charset="0"/>
              </a:rPr>
              <a:t>devamsızlıkları kurs merkezi müdürlüğünce bir deftere işlenir</a:t>
            </a:r>
            <a:r>
              <a:rPr lang="tr-TR" sz="3200" dirty="0" smtClean="0">
                <a:latin typeface="Times New Roman" panose="02020603050405020304" pitchFamily="18" charset="0"/>
                <a:cs typeface="Times New Roman" panose="02020603050405020304" pitchFamily="18" charset="0"/>
              </a:rPr>
              <a:t>. Sağlık raporuna dayalı hastalıklar, tabii afetler, anne, baba ve kardeşlerden birinin ölümü gibi özürler sebebiyle oluşan devamsızlıklar, devamsızlık süresinden sayılmaz. </a:t>
            </a:r>
          </a:p>
          <a:p>
            <a:pPr algn="just"/>
            <a:endParaRPr lang="tr-TR" sz="13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    Kurslara devamları süresince kurs disiplinini ve işleyişini bozucu hâl ve hareketleri görülen öğrenci/kursiyerler hakkında, kayıtlı oldukları okul/kurumların ilgili mevzuatına göre işlem yapılır.</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73782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İçerik Yer Tutucusu 2"/>
          <p:cNvSpPr txBox="1">
            <a:spLocks/>
          </p:cNvSpPr>
          <p:nvPr/>
        </p:nvSpPr>
        <p:spPr>
          <a:xfrm>
            <a:off x="73813" y="1124744"/>
            <a:ext cx="12041083" cy="4896544"/>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4800" b="1" dirty="0" smtClean="0">
                <a:solidFill>
                  <a:srgbClr val="FF0000"/>
                </a:solidFill>
                <a:latin typeface="Times New Roman" panose="02020603050405020304" pitchFamily="18" charset="0"/>
                <a:cs typeface="Times New Roman" panose="02020603050405020304" pitchFamily="18" charset="0"/>
              </a:rPr>
              <a:t>Kursların yönetimi</a:t>
            </a:r>
          </a:p>
          <a:p>
            <a:pPr algn="just"/>
            <a:endParaRPr lang="tr-TR" sz="2400" b="1" dirty="0" smtClean="0">
              <a:solidFill>
                <a:srgbClr val="FF0000"/>
              </a:solidFill>
              <a:latin typeface="Times New Roman" panose="02020603050405020304" pitchFamily="18" charset="0"/>
              <a:cs typeface="Times New Roman" panose="02020603050405020304" pitchFamily="18" charset="0"/>
            </a:endParaRPr>
          </a:p>
          <a:p>
            <a:pPr algn="just"/>
            <a:r>
              <a:rPr lang="tr-TR" sz="4800" dirty="0" smtClean="0">
                <a:latin typeface="Times New Roman" panose="02020603050405020304" pitchFamily="18" charset="0"/>
                <a:cs typeface="Times New Roman" panose="02020603050405020304" pitchFamily="18" charset="0"/>
              </a:rPr>
              <a:t>Kurslar, kurs merkezi müdürlüğünce yönetilir. Kurslarla ilgili iş ve işlemleri yürütmek amacıyla </a:t>
            </a:r>
            <a:r>
              <a:rPr lang="tr-TR" sz="4800" dirty="0" smtClean="0">
                <a:solidFill>
                  <a:srgbClr val="FF0000"/>
                </a:solidFill>
                <a:latin typeface="Times New Roman" panose="02020603050405020304" pitchFamily="18" charset="0"/>
                <a:cs typeface="Times New Roman" panose="02020603050405020304" pitchFamily="18" charset="0"/>
              </a:rPr>
              <a:t>bir müdür yardımcısı görevlendirilir. </a:t>
            </a:r>
          </a:p>
          <a:p>
            <a:pPr algn="just"/>
            <a:endParaRPr lang="tr-TR"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93761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lnSpc>
                <a:spcPct val="90000"/>
              </a:lnSpc>
              <a:spcBef>
                <a:spcPct val="0"/>
              </a:spcBef>
              <a:defRPr/>
            </a:pP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a:t>
            </a:r>
            <a:r>
              <a:rPr lang="tr-TR" sz="2600" dirty="0" smtClean="0">
                <a:solidFill>
                  <a:schemeClr val="bg1"/>
                </a:solidFill>
                <a:latin typeface="Times New Roman" panose="02020603050405020304" pitchFamily="18" charset="0"/>
                <a:cs typeface="Times New Roman" panose="02020603050405020304" pitchFamily="18" charset="0"/>
              </a:rPr>
              <a:t>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İçerik Yer Tutucusu 2"/>
          <p:cNvSpPr txBox="1">
            <a:spLocks/>
          </p:cNvSpPr>
          <p:nvPr/>
        </p:nvSpPr>
        <p:spPr>
          <a:xfrm>
            <a:off x="73813" y="1196752"/>
            <a:ext cx="12041083" cy="5544616"/>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200" b="1" dirty="0" smtClean="0">
                <a:solidFill>
                  <a:srgbClr val="FF0000"/>
                </a:solidFill>
                <a:latin typeface="Times New Roman" panose="02020603050405020304" pitchFamily="18" charset="0"/>
                <a:cs typeface="Times New Roman" panose="02020603050405020304" pitchFamily="18" charset="0"/>
              </a:rPr>
              <a:t>Kurs merkezi müdürü ve görevleri </a:t>
            </a:r>
            <a:endParaRPr lang="tr-TR" sz="3200" dirty="0" smtClean="0">
              <a:solidFill>
                <a:srgbClr val="FF0000"/>
              </a:solidFill>
              <a:latin typeface="Times New Roman" panose="02020603050405020304" pitchFamily="18" charset="0"/>
              <a:cs typeface="Times New Roman" panose="02020603050405020304" pitchFamily="18" charset="0"/>
            </a:endParaRPr>
          </a:p>
          <a:p>
            <a:pPr algn="just"/>
            <a:r>
              <a:rPr lang="tr-TR" sz="3000" dirty="0" smtClean="0">
                <a:latin typeface="Times New Roman" panose="02020603050405020304" pitchFamily="18" charset="0"/>
                <a:cs typeface="Times New Roman" panose="02020603050405020304" pitchFamily="18" charset="0"/>
              </a:rPr>
              <a:t>Bünyesinde kurs açılan okul/kurumun müdürü kurs merkezi müdürüdür. </a:t>
            </a:r>
          </a:p>
          <a:p>
            <a:pPr algn="just"/>
            <a:r>
              <a:rPr lang="tr-TR" sz="3000" dirty="0" smtClean="0">
                <a:latin typeface="Times New Roman" panose="02020603050405020304" pitchFamily="18" charset="0"/>
                <a:cs typeface="Times New Roman" panose="02020603050405020304" pitchFamily="18" charset="0"/>
              </a:rPr>
              <a:t>Kurs merkezi müdürünün görevleri şunlardır; </a:t>
            </a:r>
          </a:p>
          <a:p>
            <a:pPr algn="just"/>
            <a:r>
              <a:rPr lang="tr-TR" sz="3000" dirty="0" smtClean="0">
                <a:solidFill>
                  <a:srgbClr val="FF0000"/>
                </a:solidFill>
                <a:latin typeface="Times New Roman" panose="02020603050405020304" pitchFamily="18" charset="0"/>
                <a:cs typeface="Times New Roman" panose="02020603050405020304" pitchFamily="18" charset="0"/>
              </a:rPr>
              <a:t>a) </a:t>
            </a:r>
            <a:r>
              <a:rPr lang="tr-TR" sz="3000" dirty="0" smtClean="0">
                <a:latin typeface="Times New Roman" panose="02020603050405020304" pitchFamily="18" charset="0"/>
                <a:cs typeface="Times New Roman" panose="02020603050405020304" pitchFamily="18" charset="0"/>
              </a:rPr>
              <a:t>Kursun işleyişini, düzen ve disiplini sağlayıcı gerekli tedbirleri almak, </a:t>
            </a:r>
          </a:p>
          <a:p>
            <a:pPr algn="just"/>
            <a:r>
              <a:rPr lang="tr-TR" sz="3000" dirty="0" smtClean="0">
                <a:solidFill>
                  <a:srgbClr val="FF0000"/>
                </a:solidFill>
                <a:latin typeface="Times New Roman" panose="02020603050405020304" pitchFamily="18" charset="0"/>
                <a:cs typeface="Times New Roman" panose="02020603050405020304" pitchFamily="18" charset="0"/>
              </a:rPr>
              <a:t>b) </a:t>
            </a:r>
            <a:r>
              <a:rPr lang="tr-TR" sz="3000" dirty="0" smtClean="0">
                <a:latin typeface="Times New Roman" panose="02020603050405020304" pitchFamily="18" charset="0"/>
                <a:cs typeface="Times New Roman" panose="02020603050405020304" pitchFamily="18" charset="0"/>
              </a:rPr>
              <a:t>Kurs çalışmalarında plân ve programların uygulanmasını sağlamak, </a:t>
            </a:r>
          </a:p>
          <a:p>
            <a:pPr algn="just"/>
            <a:r>
              <a:rPr lang="tr-TR" sz="3000" dirty="0" smtClean="0">
                <a:solidFill>
                  <a:srgbClr val="FF0000"/>
                </a:solidFill>
                <a:latin typeface="Times New Roman" panose="02020603050405020304" pitchFamily="18" charset="0"/>
                <a:cs typeface="Times New Roman" panose="02020603050405020304" pitchFamily="18" charset="0"/>
              </a:rPr>
              <a:t>c) </a:t>
            </a:r>
            <a:r>
              <a:rPr lang="tr-TR" sz="3000" dirty="0" smtClean="0">
                <a:latin typeface="Times New Roman" panose="02020603050405020304" pitchFamily="18" charset="0"/>
                <a:cs typeface="Times New Roman" panose="02020603050405020304" pitchFamily="18" charset="0"/>
              </a:rPr>
              <a:t>Kurs öğretmenleri tarafından hazırlanan ders plânlarını inceleyip onaylamak, </a:t>
            </a:r>
          </a:p>
          <a:p>
            <a:pPr algn="just"/>
            <a:r>
              <a:rPr lang="tr-TR" sz="3000" dirty="0" smtClean="0">
                <a:solidFill>
                  <a:srgbClr val="FF0000"/>
                </a:solidFill>
                <a:latin typeface="Times New Roman" panose="02020603050405020304" pitchFamily="18" charset="0"/>
                <a:cs typeface="Times New Roman" panose="02020603050405020304" pitchFamily="18" charset="0"/>
              </a:rPr>
              <a:t>ç) </a:t>
            </a:r>
            <a:r>
              <a:rPr lang="tr-TR" sz="3000" dirty="0" smtClean="0">
                <a:latin typeface="Times New Roman" panose="02020603050405020304" pitchFamily="18" charset="0"/>
                <a:cs typeface="Times New Roman" panose="02020603050405020304" pitchFamily="18" charset="0"/>
              </a:rPr>
              <a:t>Kursun işleyişi ile ilgili idari, mali ve diğer hususlarla ilgili her türlü iş ve işlemlerin yürütülmesini sağlamak,</a:t>
            </a:r>
          </a:p>
          <a:p>
            <a:pPr algn="just"/>
            <a:r>
              <a:rPr lang="tr-TR" sz="3000" dirty="0" smtClean="0">
                <a:solidFill>
                  <a:srgbClr val="FF0000"/>
                </a:solidFill>
                <a:latin typeface="Times New Roman" panose="02020603050405020304" pitchFamily="18" charset="0"/>
                <a:cs typeface="Times New Roman" panose="02020603050405020304" pitchFamily="18" charset="0"/>
              </a:rPr>
              <a:t>d) </a:t>
            </a:r>
            <a:r>
              <a:rPr lang="tr-TR" sz="3000" dirty="0" smtClean="0">
                <a:latin typeface="Times New Roman" panose="02020603050405020304" pitchFamily="18" charset="0"/>
                <a:cs typeface="Times New Roman" panose="02020603050405020304" pitchFamily="18" charset="0"/>
              </a:rPr>
              <a:t>Bu Yönerge hükümlerine göre kendisine verilen diğer görevleri yapmak.</a:t>
            </a:r>
          </a:p>
        </p:txBody>
      </p:sp>
    </p:spTree>
    <p:extLst>
      <p:ext uri="{BB962C8B-B14F-4D97-AF65-F5344CB8AC3E}">
        <p14:creationId xmlns:p14="http://schemas.microsoft.com/office/powerpoint/2010/main" val="4862991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44624"/>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İçerik Yer Tutucusu 2"/>
          <p:cNvSpPr txBox="1">
            <a:spLocks/>
          </p:cNvSpPr>
          <p:nvPr/>
        </p:nvSpPr>
        <p:spPr>
          <a:xfrm>
            <a:off x="0" y="989443"/>
            <a:ext cx="12114896" cy="4929411"/>
          </a:xfrm>
          <a:prstGeom prst="rect">
            <a:avLst/>
          </a:prstGeom>
        </p:spPr>
        <p:txBody>
          <a:bodyPr vert="horz" lIns="91440" tIns="45720" rIns="91440" bIns="45720" rtlCol="0">
            <a:normAutofit fontScale="92500"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500" b="1" dirty="0" smtClean="0">
                <a:solidFill>
                  <a:srgbClr val="FF0000"/>
                </a:solidFill>
                <a:latin typeface="Times New Roman" panose="02020603050405020304" pitchFamily="18" charset="0"/>
                <a:cs typeface="Times New Roman" panose="02020603050405020304" pitchFamily="18" charset="0"/>
              </a:rPr>
              <a:t>Kurs merkezi müdür yardımcısı ve görevleri</a:t>
            </a:r>
            <a:r>
              <a:rPr lang="tr-TR" sz="3500" dirty="0" smtClean="0">
                <a:solidFill>
                  <a:srgbClr val="FF0000"/>
                </a:solidFill>
                <a:latin typeface="Times New Roman" panose="02020603050405020304" pitchFamily="18" charset="0"/>
                <a:cs typeface="Times New Roman" panose="02020603050405020304" pitchFamily="18" charset="0"/>
              </a:rPr>
              <a:t> </a:t>
            </a:r>
          </a:p>
          <a:p>
            <a:pPr algn="just"/>
            <a:endParaRPr lang="tr-TR" sz="2800" dirty="0" smtClean="0">
              <a:solidFill>
                <a:srgbClr val="FF0000"/>
              </a:solidFill>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     Kurs merkezi müdür yardımcısının görevleri şunlardır; </a:t>
            </a:r>
          </a:p>
          <a:p>
            <a:pPr algn="just"/>
            <a:r>
              <a:rPr lang="tr-TR" sz="3600" dirty="0" smtClean="0">
                <a:solidFill>
                  <a:srgbClr val="FF0000"/>
                </a:solidFill>
                <a:latin typeface="Times New Roman" panose="02020603050405020304" pitchFamily="18" charset="0"/>
                <a:cs typeface="Times New Roman" panose="02020603050405020304" pitchFamily="18" charset="0"/>
              </a:rPr>
              <a:t>a) </a:t>
            </a:r>
            <a:r>
              <a:rPr lang="tr-TR" sz="3600" dirty="0" smtClean="0">
                <a:latin typeface="Times New Roman" panose="02020603050405020304" pitchFamily="18" charset="0"/>
                <a:cs typeface="Times New Roman" panose="02020603050405020304" pitchFamily="18" charset="0"/>
              </a:rPr>
              <a:t>Kurslarda görev alan öğretmen ve personel ile kurslara katılan öğrencilere ilişkin devam, devamsızlık, disiplin ve benzeri diğer iş ve işlemleri yürütmek, </a:t>
            </a:r>
          </a:p>
          <a:p>
            <a:pPr algn="just"/>
            <a:r>
              <a:rPr lang="tr-TR" sz="3600" dirty="0" smtClean="0">
                <a:solidFill>
                  <a:srgbClr val="FF0000"/>
                </a:solidFill>
                <a:latin typeface="Times New Roman" panose="02020603050405020304" pitchFamily="18" charset="0"/>
                <a:cs typeface="Times New Roman" panose="02020603050405020304" pitchFamily="18" charset="0"/>
              </a:rPr>
              <a:t>b) </a:t>
            </a:r>
            <a:r>
              <a:rPr lang="tr-TR" sz="3600" dirty="0" smtClean="0">
                <a:latin typeface="Times New Roman" panose="02020603050405020304" pitchFamily="18" charset="0"/>
                <a:cs typeface="Times New Roman" panose="02020603050405020304" pitchFamily="18" charset="0"/>
              </a:rPr>
              <a:t>Kurs çalışmalarında yönetici, öğretmen ve personele yapılacak ücret ödemelerine ilişkin işlemleri yürütmek, </a:t>
            </a:r>
          </a:p>
          <a:p>
            <a:pPr algn="just"/>
            <a:r>
              <a:rPr lang="tr-TR" sz="3600" dirty="0" smtClean="0">
                <a:solidFill>
                  <a:srgbClr val="FF0000"/>
                </a:solidFill>
                <a:latin typeface="Times New Roman" panose="02020603050405020304" pitchFamily="18" charset="0"/>
                <a:cs typeface="Times New Roman" panose="02020603050405020304" pitchFamily="18" charset="0"/>
              </a:rPr>
              <a:t>c) </a:t>
            </a:r>
            <a:r>
              <a:rPr lang="tr-TR" sz="3600" dirty="0" smtClean="0">
                <a:latin typeface="Times New Roman" panose="02020603050405020304" pitchFamily="18" charset="0"/>
                <a:cs typeface="Times New Roman" panose="02020603050405020304" pitchFamily="18" charset="0"/>
              </a:rPr>
              <a:t>Kurs merkezi müdürü tarafından kursla ilgili verilecek diğer işlemleri yürütmek.</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94663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İçerik Yer Tutucusu 2"/>
          <p:cNvSpPr txBox="1">
            <a:spLocks/>
          </p:cNvSpPr>
          <p:nvPr/>
        </p:nvSpPr>
        <p:spPr>
          <a:xfrm>
            <a:off x="73813" y="1124744"/>
            <a:ext cx="12041083" cy="5616624"/>
          </a:xfrm>
          <a:prstGeom prst="rect">
            <a:avLst/>
          </a:prstGeom>
        </p:spPr>
        <p:txBody>
          <a:bodyPr vert="horz" lIns="91440" tIns="45720" rIns="91440" bIns="45720" rtlCol="0">
            <a:normAutofit fontScale="92500"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000" b="1" dirty="0" smtClean="0">
                <a:solidFill>
                  <a:srgbClr val="FF0000"/>
                </a:solidFill>
                <a:latin typeface="Times New Roman" panose="02020603050405020304" pitchFamily="18" charset="0"/>
                <a:cs typeface="Times New Roman" panose="02020603050405020304" pitchFamily="18" charset="0"/>
              </a:rPr>
              <a:t>Kurs çalışmalarının ve öğrenci/kursiyer başarısının değerlendirilmesi</a:t>
            </a:r>
          </a:p>
          <a:p>
            <a:pPr algn="just"/>
            <a:endParaRPr lang="tr-TR" sz="500" b="1" dirty="0" smtClean="0">
              <a:solidFill>
                <a:srgbClr val="FF0000"/>
              </a:solidFill>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Kurslarda dönem başında yapılacak seviye tespit sınavlarına göre sınıflar/gruplar oluşturulabilir. </a:t>
            </a:r>
          </a:p>
          <a:p>
            <a:pPr algn="just"/>
            <a:r>
              <a:rPr lang="tr-TR" sz="3200" dirty="0" smtClean="0">
                <a:solidFill>
                  <a:srgbClr val="FF0000"/>
                </a:solidFill>
                <a:latin typeface="Times New Roman" panose="02020603050405020304" pitchFamily="18" charset="0"/>
                <a:cs typeface="Times New Roman" panose="02020603050405020304" pitchFamily="18" charset="0"/>
              </a:rPr>
              <a:t>(Kılavuz maddesi: Kurs merkezleri, e-kurs modülü üzerinden öğrencilerin bir önceki yıla ait ağırlıklı yılsonu başarı puanı, Bakanlıkça veya kurs müdürlüğünce yapılacak tarama test sonuçları; kursiyerlerin diploma notu vb. ölçülebilir kriterleri de dikkate alarak sınıf oluşturma iş ve işlemlerini yapar.)</a:t>
            </a:r>
          </a:p>
          <a:p>
            <a:pPr algn="just"/>
            <a:endParaRPr lang="tr-TR" sz="500" dirty="0" smtClean="0">
              <a:solidFill>
                <a:srgbClr val="FF0000"/>
              </a:solidFill>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Kurslara katılan öğrencilerin kazandıkları bilgi ve becerileri ölçmek amacıyla kurs merkezinde kurs saatleri içinde her ay değerlendirme yapılır. Değerlendirme sonuçları analiz edilerek, eksikliği görülen konular tamamlanır. </a:t>
            </a:r>
          </a:p>
          <a:p>
            <a:pPr algn="just"/>
            <a:endParaRPr lang="tr-TR" dirty="0" smtClean="0"/>
          </a:p>
          <a:p>
            <a:endParaRPr lang="tr-TR" dirty="0"/>
          </a:p>
        </p:txBody>
      </p:sp>
    </p:spTree>
    <p:extLst>
      <p:ext uri="{BB962C8B-B14F-4D97-AF65-F5344CB8AC3E}">
        <p14:creationId xmlns:p14="http://schemas.microsoft.com/office/powerpoint/2010/main" val="37697811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261764" y="1201924"/>
            <a:ext cx="11737304" cy="2875148"/>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2800" b="1" dirty="0" smtClean="0">
                <a:solidFill>
                  <a:srgbClr val="FF0000"/>
                </a:solidFill>
                <a:latin typeface="Times New Roman" panose="02020603050405020304" pitchFamily="18" charset="0"/>
                <a:cs typeface="Times New Roman" panose="02020603050405020304" pitchFamily="18" charset="0"/>
              </a:rPr>
              <a:t>Kursların denetimi </a:t>
            </a:r>
            <a:endParaRPr lang="tr-TR" sz="2800" dirty="0" smtClean="0">
              <a:solidFill>
                <a:srgbClr val="FF0000"/>
              </a:solidFill>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Kurs merkezlerindeki eğitim ve öğretim faaliyetleri ile ilgili iş ve işlemlerin denetimi yetkililerce yapılır.</a:t>
            </a:r>
          </a:p>
          <a:p>
            <a:pPr algn="just"/>
            <a:r>
              <a:rPr lang="tr-TR" sz="3200" dirty="0" smtClean="0">
                <a:latin typeface="Times New Roman" panose="02020603050405020304" pitchFamily="18" charset="0"/>
                <a:cs typeface="Times New Roman" panose="02020603050405020304" pitchFamily="18" charset="0"/>
              </a:rPr>
              <a:t>Kursların değerlendirilmesiyle ilgili yılsonu raporu kurs merkezi müdürlüklerince ilçeye, ilçe raporları ile, il raporları Bakanlığın ilgili Genel Müdürlüğüne gönderilir.</a:t>
            </a:r>
          </a:p>
          <a:p>
            <a:endParaRPr lang="tr-TR" dirty="0"/>
          </a:p>
        </p:txBody>
      </p:sp>
      <p:sp>
        <p:nvSpPr>
          <p:cNvPr id="11" name="İçerik Yer Tutucusu 2"/>
          <p:cNvSpPr txBox="1">
            <a:spLocks/>
          </p:cNvSpPr>
          <p:nvPr/>
        </p:nvSpPr>
        <p:spPr>
          <a:xfrm>
            <a:off x="333772" y="4276056"/>
            <a:ext cx="11665296" cy="2393304"/>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200" b="1" dirty="0" smtClean="0">
                <a:solidFill>
                  <a:srgbClr val="FF0000"/>
                </a:solidFill>
                <a:latin typeface="Times New Roman" panose="02020603050405020304" pitchFamily="18" charset="0"/>
                <a:cs typeface="Times New Roman" panose="02020603050405020304" pitchFamily="18" charset="0"/>
              </a:rPr>
              <a:t>Sorumluluk</a:t>
            </a:r>
            <a:endParaRPr lang="tr-TR" sz="3200" dirty="0" smtClean="0">
              <a:solidFill>
                <a:srgbClr val="FF0000"/>
              </a:solidFill>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 Yönerge hükümleri çerçevesinde kurslarda görev alan her kademedeki personel, görevlerini zamanında ve etkin olarak yerine getirmekle yükümlüdür.</a:t>
            </a:r>
          </a:p>
          <a:p>
            <a:pPr algn="just"/>
            <a:r>
              <a:rPr lang="tr-TR" sz="2800" b="1" dirty="0" smtClean="0">
                <a:latin typeface="Times New Roman" panose="02020603050405020304" pitchFamily="18" charset="0"/>
                <a:cs typeface="Times New Roman" panose="02020603050405020304" pitchFamily="18" charset="0"/>
              </a:rPr>
              <a:t> </a:t>
            </a:r>
            <a:endParaRPr lang="tr-TR" dirty="0"/>
          </a:p>
        </p:txBody>
      </p:sp>
    </p:spTree>
    <p:extLst>
      <p:ext uri="{BB962C8B-B14F-4D97-AF65-F5344CB8AC3E}">
        <p14:creationId xmlns:p14="http://schemas.microsoft.com/office/powerpoint/2010/main" val="40709235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70" y="1124744"/>
            <a:ext cx="12041083" cy="5616624"/>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200" b="1" dirty="0" smtClean="0">
                <a:solidFill>
                  <a:srgbClr val="FF0000"/>
                </a:solidFill>
                <a:latin typeface="Times New Roman" panose="02020603050405020304" pitchFamily="18" charset="0"/>
                <a:cs typeface="Times New Roman" panose="02020603050405020304" pitchFamily="18" charset="0"/>
              </a:rPr>
              <a:t>Kurs giderleri</a:t>
            </a:r>
            <a:r>
              <a:rPr lang="tr-TR" sz="3200" dirty="0" smtClean="0">
                <a:solidFill>
                  <a:srgbClr val="FF0000"/>
                </a:solidFill>
                <a:latin typeface="Times New Roman" panose="02020603050405020304" pitchFamily="18" charset="0"/>
                <a:cs typeface="Times New Roman" panose="02020603050405020304" pitchFamily="18" charset="0"/>
              </a:rPr>
              <a:t> </a:t>
            </a:r>
          </a:p>
          <a:p>
            <a:pPr algn="just"/>
            <a:r>
              <a:rPr lang="tr-TR" sz="28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Kursta görevli yönetici ve öğretmenlerin ders ve ek ders ücretlerine ilişkin hususlar, 1/12/2006 tarihli ve 2006/11350 sayılı Bakanlar Kurulu Kararıyla yürürlüğe konulan Millî Eğitim Bakanlığı Yönetici ve Öğretmenlerinin Ders ve Ek Ders Saatlerine İlişkin Karar ile Kamu Görevlilerinin Geneline ve Hizmet Kollarına Yönelik Mali ve Sosyal Haklara İlişkin Toplu Sözleşme hükümleri kapsamında belirlenir. </a:t>
            </a:r>
          </a:p>
          <a:p>
            <a:pPr algn="just"/>
            <a:r>
              <a:rPr lang="tr-TR" sz="26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Kurs merkezlerinin ısınma, temizlik, aydınlatma, kırtasiye ve bu kapsamdaki giderleri Bakanlıkça, merkezlerde çalıştırılacak yardımcı personel sayısının yeterli olmaması durumunda ihtiyaç hizmet alımı yoluyla karşılanır. </a:t>
            </a:r>
          </a:p>
          <a:p>
            <a:pPr algn="just"/>
            <a:r>
              <a:rPr lang="tr-TR" sz="2600"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Bu Yönerge kapsamında açılan kurslara devam eden öğrenci ve kursiyerlerden herhangi bir ücret alınmaz. </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8270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261764" y="1124744"/>
            <a:ext cx="11737304" cy="5400600"/>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200" b="1" dirty="0" smtClean="0">
                <a:solidFill>
                  <a:srgbClr val="FF0000"/>
                </a:solidFill>
                <a:latin typeface="Times New Roman" panose="02020603050405020304" pitchFamily="18" charset="0"/>
                <a:cs typeface="Times New Roman" panose="02020603050405020304" pitchFamily="18" charset="0"/>
              </a:rPr>
              <a:t>Tutulacak defter ve dosyalar </a:t>
            </a:r>
            <a:endParaRPr lang="tr-TR" sz="3200" dirty="0" smtClean="0">
              <a:solidFill>
                <a:srgbClr val="FF0000"/>
              </a:solidFill>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Kurslarla ilgili olarak kurs merkezlerinde tutulacak defter ve dosyalar şunlardır:</a:t>
            </a:r>
          </a:p>
          <a:p>
            <a:pPr algn="just"/>
            <a:endParaRPr lang="tr-TR" sz="3200" dirty="0" smtClean="0">
              <a:latin typeface="Times New Roman" panose="02020603050405020304" pitchFamily="18" charset="0"/>
              <a:cs typeface="Times New Roman" panose="02020603050405020304" pitchFamily="18" charset="0"/>
            </a:endParaRPr>
          </a:p>
          <a:p>
            <a:pPr algn="just"/>
            <a:r>
              <a:rPr lang="tr-TR" sz="3200" dirty="0" smtClean="0">
                <a:solidFill>
                  <a:srgbClr val="FF0000"/>
                </a:solidFill>
                <a:latin typeface="Times New Roman" panose="02020603050405020304" pitchFamily="18" charset="0"/>
                <a:cs typeface="Times New Roman" panose="02020603050405020304" pitchFamily="18" charset="0"/>
              </a:rPr>
              <a:t>a) </a:t>
            </a:r>
            <a:r>
              <a:rPr lang="tr-TR" sz="3200" dirty="0" smtClean="0">
                <a:latin typeface="Times New Roman" panose="02020603050405020304" pitchFamily="18" charset="0"/>
                <a:cs typeface="Times New Roman" panose="02020603050405020304" pitchFamily="18" charset="0"/>
              </a:rPr>
              <a:t>Öğrenci/kursiyer yoklama defteri, </a:t>
            </a:r>
          </a:p>
          <a:p>
            <a:pPr algn="just"/>
            <a:r>
              <a:rPr lang="tr-TR" sz="3200" dirty="0" smtClean="0">
                <a:solidFill>
                  <a:srgbClr val="FF0000"/>
                </a:solidFill>
                <a:latin typeface="Times New Roman" panose="02020603050405020304" pitchFamily="18" charset="0"/>
                <a:cs typeface="Times New Roman" panose="02020603050405020304" pitchFamily="18" charset="0"/>
              </a:rPr>
              <a:t>b) </a:t>
            </a:r>
            <a:r>
              <a:rPr lang="tr-TR" sz="3200" dirty="0" smtClean="0">
                <a:latin typeface="Times New Roman" panose="02020603050405020304" pitchFamily="18" charset="0"/>
                <a:cs typeface="Times New Roman" panose="02020603050405020304" pitchFamily="18" charset="0"/>
              </a:rPr>
              <a:t>Kurs ders defteri, </a:t>
            </a:r>
          </a:p>
          <a:p>
            <a:pPr algn="just"/>
            <a:r>
              <a:rPr lang="tr-TR" sz="3200" dirty="0" smtClean="0">
                <a:solidFill>
                  <a:srgbClr val="FF0000"/>
                </a:solidFill>
                <a:latin typeface="Times New Roman" panose="02020603050405020304" pitchFamily="18" charset="0"/>
                <a:cs typeface="Times New Roman" panose="02020603050405020304" pitchFamily="18" charset="0"/>
              </a:rPr>
              <a:t>c) </a:t>
            </a:r>
            <a:r>
              <a:rPr lang="tr-TR" sz="3200" dirty="0" smtClean="0">
                <a:latin typeface="Times New Roman" panose="02020603050405020304" pitchFamily="18" charset="0"/>
                <a:cs typeface="Times New Roman" panose="02020603050405020304" pitchFamily="18" charset="0"/>
              </a:rPr>
              <a:t>Gelen ve giden yazı dosyası, </a:t>
            </a:r>
          </a:p>
          <a:p>
            <a:pPr algn="just"/>
            <a:r>
              <a:rPr lang="tr-TR" sz="3200" dirty="0" smtClean="0">
                <a:solidFill>
                  <a:srgbClr val="FF0000"/>
                </a:solidFill>
                <a:latin typeface="Times New Roman" panose="02020603050405020304" pitchFamily="18" charset="0"/>
                <a:cs typeface="Times New Roman" panose="02020603050405020304" pitchFamily="18" charset="0"/>
              </a:rPr>
              <a:t>ç) </a:t>
            </a:r>
            <a:r>
              <a:rPr lang="tr-TR" sz="3200" dirty="0" smtClean="0">
                <a:latin typeface="Times New Roman" panose="02020603050405020304" pitchFamily="18" charset="0"/>
                <a:cs typeface="Times New Roman" panose="02020603050405020304" pitchFamily="18" charset="0"/>
              </a:rPr>
              <a:t>Kurs ders plânları dosyası, </a:t>
            </a:r>
          </a:p>
          <a:p>
            <a:pPr algn="just"/>
            <a:r>
              <a:rPr lang="tr-TR" sz="3200" dirty="0" smtClean="0">
                <a:solidFill>
                  <a:srgbClr val="FF0000"/>
                </a:solidFill>
                <a:latin typeface="Times New Roman" panose="02020603050405020304" pitchFamily="18" charset="0"/>
                <a:cs typeface="Times New Roman" panose="02020603050405020304" pitchFamily="18" charset="0"/>
              </a:rPr>
              <a:t>d) </a:t>
            </a:r>
            <a:r>
              <a:rPr lang="tr-TR" sz="3200" dirty="0" smtClean="0">
                <a:latin typeface="Times New Roman" panose="02020603050405020304" pitchFamily="18" charset="0"/>
                <a:cs typeface="Times New Roman" panose="02020603050405020304" pitchFamily="18" charset="0"/>
              </a:rPr>
              <a:t>Denetim defteri, </a:t>
            </a: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07359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2 İçerik Yer Tutucusu"/>
          <p:cNvSpPr txBox="1">
            <a:spLocks/>
          </p:cNvSpPr>
          <p:nvPr/>
        </p:nvSpPr>
        <p:spPr>
          <a:xfrm>
            <a:off x="261764" y="1340768"/>
            <a:ext cx="11593288" cy="5126055"/>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sz="2300" b="1" dirty="0" smtClean="0">
              <a:solidFill>
                <a:srgbClr val="FF0000"/>
              </a:solidFill>
              <a:latin typeface="Times New Roman" pitchFamily="18" charset="0"/>
              <a:cs typeface="Times New Roman" pitchFamily="18" charset="0"/>
            </a:endParaRPr>
          </a:p>
          <a:p>
            <a:endParaRPr lang="tr-TR" sz="2300" b="1" dirty="0" smtClean="0">
              <a:solidFill>
                <a:srgbClr val="FF0000"/>
              </a:solidFill>
              <a:latin typeface="Times New Roman" pitchFamily="18" charset="0"/>
              <a:cs typeface="Times New Roman" pitchFamily="18" charset="0"/>
            </a:endParaRPr>
          </a:p>
          <a:p>
            <a:endParaRPr lang="tr-TR" sz="2300" b="1" dirty="0" smtClean="0">
              <a:solidFill>
                <a:srgbClr val="FF0000"/>
              </a:solidFill>
              <a:latin typeface="Times New Roman" pitchFamily="18" charset="0"/>
              <a:cs typeface="Times New Roman" pitchFamily="18" charset="0"/>
            </a:endParaRPr>
          </a:p>
          <a:p>
            <a:r>
              <a:rPr lang="tr-TR" sz="4000" b="1" dirty="0" smtClean="0">
                <a:solidFill>
                  <a:srgbClr val="FF0000"/>
                </a:solidFill>
                <a:latin typeface="Times New Roman" pitchFamily="18" charset="0"/>
                <a:cs typeface="Times New Roman" pitchFamily="18" charset="0"/>
              </a:rPr>
              <a:t>2015</a:t>
            </a:r>
          </a:p>
          <a:p>
            <a:endParaRPr lang="tr-TR" sz="4000" dirty="0" smtClean="0">
              <a:solidFill>
                <a:srgbClr val="FF0000"/>
              </a:solidFill>
              <a:latin typeface="Times New Roman" pitchFamily="18" charset="0"/>
              <a:cs typeface="Times New Roman" pitchFamily="18" charset="0"/>
            </a:endParaRPr>
          </a:p>
          <a:p>
            <a:r>
              <a:rPr lang="da-DK" sz="4000" dirty="0" smtClean="0">
                <a:solidFill>
                  <a:srgbClr val="FF0000"/>
                </a:solidFill>
                <a:latin typeface="Times New Roman" pitchFamily="18" charset="0"/>
                <a:cs typeface="Times New Roman" pitchFamily="18" charset="0"/>
              </a:rPr>
              <a:t> </a:t>
            </a:r>
            <a:r>
              <a:rPr lang="da-DK" sz="4000" b="1" dirty="0" smtClean="0">
                <a:solidFill>
                  <a:srgbClr val="FF0000"/>
                </a:solidFill>
                <a:latin typeface="Times New Roman" pitchFamily="18" charset="0"/>
                <a:cs typeface="Times New Roman" pitchFamily="18" charset="0"/>
              </a:rPr>
              <a:t>DESTEKLEME VE YETİŞTİRME KURSLARI</a:t>
            </a:r>
            <a:r>
              <a:rPr lang="tr-TR" sz="4000" b="1" dirty="0" smtClean="0">
                <a:solidFill>
                  <a:srgbClr val="FF0000"/>
                </a:solidFill>
                <a:latin typeface="Times New Roman" pitchFamily="18" charset="0"/>
                <a:cs typeface="Times New Roman" pitchFamily="18" charset="0"/>
              </a:rPr>
              <a:t> </a:t>
            </a:r>
            <a:r>
              <a:rPr lang="da-DK" sz="4000" b="1" dirty="0" smtClean="0">
                <a:solidFill>
                  <a:srgbClr val="FF0000"/>
                </a:solidFill>
                <a:latin typeface="Times New Roman" pitchFamily="18" charset="0"/>
                <a:cs typeface="Times New Roman" pitchFamily="18" charset="0"/>
              </a:rPr>
              <a:t>KILAVUZU</a:t>
            </a:r>
            <a:r>
              <a:rPr lang="tr-TR" sz="4000" b="1" dirty="0" smtClean="0">
                <a:solidFill>
                  <a:srgbClr val="FF0000"/>
                </a:solidFill>
                <a:latin typeface="Times New Roman" pitchFamily="18" charset="0"/>
                <a:cs typeface="Times New Roman" pitchFamily="18" charset="0"/>
              </a:rPr>
              <a:t> </a:t>
            </a:r>
          </a:p>
          <a:p>
            <a:endParaRPr lang="tr-TR" dirty="0"/>
          </a:p>
        </p:txBody>
      </p:sp>
    </p:spTree>
    <p:extLst>
      <p:ext uri="{BB962C8B-B14F-4D97-AF65-F5344CB8AC3E}">
        <p14:creationId xmlns:p14="http://schemas.microsoft.com/office/powerpoint/2010/main" val="22862485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3" name="Grup 2"/>
          <p:cNvGrpSpPr/>
          <p:nvPr/>
        </p:nvGrpSpPr>
        <p:grpSpPr>
          <a:xfrm>
            <a:off x="-73929" y="1"/>
            <a:ext cx="12188825" cy="968319"/>
            <a:chOff x="-73929" y="1"/>
            <a:chExt cx="12188825" cy="968319"/>
          </a:xfrm>
        </p:grpSpPr>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73929" y="1"/>
              <a:ext cx="12188825" cy="961710"/>
            </a:xfrm>
            <a:prstGeom prst="rect">
              <a:avLst/>
            </a:prstGeom>
            <a:ln>
              <a:noFill/>
            </a:ln>
          </p:spPr>
          <p:txBody>
            <a:bodyPr vert="horz" lIns="91440" tIns="45720" rIns="91440" bIns="45720" rtlCol="0" anchor="b">
              <a:normAutofit/>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grpSp>
      <p:sp>
        <p:nvSpPr>
          <p:cNvPr id="14" name="İçerik Yer Tutucusu 2"/>
          <p:cNvSpPr txBox="1">
            <a:spLocks/>
          </p:cNvSpPr>
          <p:nvPr/>
        </p:nvSpPr>
        <p:spPr>
          <a:xfrm>
            <a:off x="73814" y="1125306"/>
            <a:ext cx="11925254" cy="5616061"/>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dirty="0" smtClean="0">
                <a:solidFill>
                  <a:srgbClr val="FF0000"/>
                </a:solidFill>
                <a:latin typeface="Times New Roman" panose="02020603050405020304" pitchFamily="18" charset="0"/>
                <a:cs typeface="Times New Roman" panose="02020603050405020304" pitchFamily="18" charset="0"/>
              </a:rPr>
              <a:t>Bu Yönergede;</a:t>
            </a:r>
          </a:p>
          <a:p>
            <a:pPr algn="just"/>
            <a:endParaRPr lang="tr-TR" sz="36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Millî Eğitim Bakanlığına bağlı </a:t>
            </a:r>
            <a:r>
              <a:rPr lang="tr-TR" sz="3600" b="1" dirty="0" smtClean="0">
                <a:latin typeface="Times New Roman" panose="02020603050405020304" pitchFamily="18" charset="0"/>
                <a:cs typeface="Times New Roman" panose="02020603050405020304" pitchFamily="18" charset="0"/>
              </a:rPr>
              <a:t>resmî/özel</a:t>
            </a:r>
            <a:r>
              <a:rPr lang="tr-TR" sz="3600" dirty="0" smtClean="0">
                <a:latin typeface="Times New Roman" panose="02020603050405020304" pitchFamily="18" charset="0"/>
                <a:cs typeface="Times New Roman" panose="02020603050405020304" pitchFamily="18" charset="0"/>
              </a:rPr>
              <a:t> örgün ve yaygın eğitim kurumlarına devam eden </a:t>
            </a:r>
            <a:r>
              <a:rPr lang="tr-TR" sz="3600" b="1" dirty="0" smtClean="0">
                <a:latin typeface="Times New Roman" panose="02020603050405020304" pitchFamily="18" charset="0"/>
                <a:cs typeface="Times New Roman" panose="02020603050405020304" pitchFamily="18" charset="0"/>
              </a:rPr>
              <a:t>istekli öğrenciler</a:t>
            </a:r>
            <a:r>
              <a:rPr lang="tr-TR" sz="3600" dirty="0" smtClean="0">
                <a:latin typeface="Times New Roman" panose="02020603050405020304" pitchFamily="18" charset="0"/>
                <a:cs typeface="Times New Roman" panose="02020603050405020304" pitchFamily="18" charset="0"/>
              </a:rPr>
              <a:t> ile </a:t>
            </a:r>
            <a:r>
              <a:rPr lang="tr-TR" sz="3600" b="1" dirty="0" smtClean="0">
                <a:latin typeface="Times New Roman" panose="02020603050405020304" pitchFamily="18" charset="0"/>
                <a:cs typeface="Times New Roman" panose="02020603050405020304" pitchFamily="18" charset="0"/>
              </a:rPr>
              <a:t>kursiyerler </a:t>
            </a:r>
            <a:r>
              <a:rPr lang="tr-TR" sz="3600" dirty="0" smtClean="0">
                <a:latin typeface="Times New Roman" panose="02020603050405020304" pitchFamily="18" charset="0"/>
                <a:cs typeface="Times New Roman" panose="02020603050405020304" pitchFamily="18" charset="0"/>
              </a:rPr>
              <a:t>(mezunlar) için, örgün eğitim müfredatındaki derslerle sınırlı olarak </a:t>
            </a:r>
            <a:r>
              <a:rPr lang="tr-TR" sz="3600" b="1" dirty="0" smtClean="0">
                <a:latin typeface="Times New Roman" panose="02020603050405020304" pitchFamily="18" charset="0"/>
                <a:cs typeface="Times New Roman" panose="02020603050405020304" pitchFamily="18" charset="0"/>
              </a:rPr>
              <a:t>resmî örgün ve yaygın eğitim kurumlarında </a:t>
            </a:r>
            <a:r>
              <a:rPr lang="tr-TR" sz="3600" dirty="0" smtClean="0">
                <a:latin typeface="Times New Roman" panose="02020603050405020304" pitchFamily="18" charset="0"/>
                <a:cs typeface="Times New Roman" panose="02020603050405020304" pitchFamily="18" charset="0"/>
              </a:rPr>
              <a:t>açılan destekleme ve yetiştirme kursları ile ilgili usul ve esaslar düzenlenmiştir.</a:t>
            </a:r>
          </a:p>
          <a:p>
            <a:pPr algn="just"/>
            <a:endParaRPr lang="tr-TR" sz="2800" dirty="0"/>
          </a:p>
        </p:txBody>
      </p:sp>
    </p:spTree>
    <p:extLst>
      <p:ext uri="{BB962C8B-B14F-4D97-AF65-F5344CB8AC3E}">
        <p14:creationId xmlns:p14="http://schemas.microsoft.com/office/powerpoint/2010/main" val="2808920126"/>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400" b="1" dirty="0">
                <a:solidFill>
                  <a:schemeClr val="bg1"/>
                </a:solidFill>
              </a:rPr>
              <a:t>2015</a:t>
            </a:r>
            <a:br>
              <a:rPr lang="tr-TR" sz="2400" b="1" dirty="0">
                <a:solidFill>
                  <a:schemeClr val="bg1"/>
                </a:solidFill>
              </a:rPr>
            </a:br>
            <a:r>
              <a:rPr lang="da-DK" sz="2400" b="1" dirty="0">
                <a:solidFill>
                  <a:schemeClr val="bg1"/>
                </a:solidFill>
              </a:rPr>
              <a:t> </a:t>
            </a:r>
            <a:r>
              <a:rPr lang="tr-TR" sz="2400" b="1" dirty="0">
                <a:solidFill>
                  <a:schemeClr val="bg1"/>
                </a:solidFill>
              </a:rPr>
              <a:t>      </a:t>
            </a:r>
            <a:r>
              <a:rPr lang="da-DK" sz="2400" b="1" dirty="0" smtClean="0">
                <a:solidFill>
                  <a:schemeClr val="bg1"/>
                </a:solidFill>
              </a:rPr>
              <a:t>Destekleme ve Yetiştirme Kurslari Kilavuzu</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189756" y="1124744"/>
            <a:ext cx="11809312" cy="5616624"/>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3200" b="1" dirty="0" smtClean="0">
                <a:solidFill>
                  <a:srgbClr val="FF0000"/>
                </a:solidFill>
                <a:latin typeface="Times New Roman" pitchFamily="18" charset="0"/>
                <a:cs typeface="Times New Roman" pitchFamily="18" charset="0"/>
              </a:rPr>
              <a:t>DESTEKLEME VE YETİŞTİRME KURSLARI TAKVİMİ </a:t>
            </a:r>
          </a:p>
          <a:p>
            <a:endParaRPr lang="tr-TR" sz="1200" dirty="0" smtClean="0">
              <a:solidFill>
                <a:srgbClr val="FF0000"/>
              </a:solidFill>
              <a:latin typeface="Times New Roman" pitchFamily="18" charset="0"/>
              <a:cs typeface="Times New Roman" pitchFamily="18" charset="0"/>
            </a:endParaRPr>
          </a:p>
          <a:p>
            <a:pPr algn="l">
              <a:buFont typeface="Wingdings" panose="05000000000000000000" pitchFamily="2" charset="2"/>
              <a:buChar char="ü"/>
            </a:pPr>
            <a:r>
              <a:rPr lang="tr-TR" sz="3600" dirty="0" smtClean="0">
                <a:latin typeface="Times New Roman" pitchFamily="18" charset="0"/>
                <a:cs typeface="Times New Roman" pitchFamily="18" charset="0"/>
              </a:rPr>
              <a:t>İl/ilçe komisyonunun oluşturulması 	</a:t>
            </a:r>
          </a:p>
          <a:p>
            <a:pPr algn="l">
              <a:buFont typeface="Wingdings" panose="05000000000000000000" pitchFamily="2" charset="2"/>
              <a:buChar char="ü"/>
            </a:pPr>
            <a:r>
              <a:rPr lang="tr-TR" sz="3600" dirty="0" smtClean="0">
                <a:latin typeface="Times New Roman" pitchFamily="18" charset="0"/>
                <a:cs typeface="Times New Roman" pitchFamily="18" charset="0"/>
              </a:rPr>
              <a:t>Kurs merkezlerinin başvurularının alınması</a:t>
            </a:r>
          </a:p>
          <a:p>
            <a:pPr algn="l">
              <a:buFont typeface="Wingdings" panose="05000000000000000000" pitchFamily="2" charset="2"/>
              <a:buChar char="ü"/>
            </a:pPr>
            <a:r>
              <a:rPr lang="tr-TR" sz="3600" dirty="0" smtClean="0">
                <a:latin typeface="Times New Roman" pitchFamily="18" charset="0"/>
                <a:cs typeface="Times New Roman" pitchFamily="18" charset="0"/>
              </a:rPr>
              <a:t>Kurs merkezi başvurularının onaylanması</a:t>
            </a:r>
          </a:p>
          <a:p>
            <a:pPr algn="l">
              <a:buFont typeface="Wingdings" panose="05000000000000000000" pitchFamily="2" charset="2"/>
              <a:buChar char="ü"/>
            </a:pPr>
            <a:r>
              <a:rPr lang="tr-TR" sz="3600" dirty="0" smtClean="0">
                <a:latin typeface="Times New Roman" pitchFamily="18" charset="0"/>
                <a:cs typeface="Times New Roman" pitchFamily="18" charset="0"/>
              </a:rPr>
              <a:t>Öğretmen başvurularının alınması 	</a:t>
            </a:r>
          </a:p>
          <a:p>
            <a:pPr algn="l">
              <a:buFont typeface="Wingdings" panose="05000000000000000000" pitchFamily="2" charset="2"/>
              <a:buChar char="ü"/>
            </a:pPr>
            <a:r>
              <a:rPr lang="tr-TR" sz="3600" dirty="0" smtClean="0">
                <a:latin typeface="Times New Roman" pitchFamily="18" charset="0"/>
                <a:cs typeface="Times New Roman" pitchFamily="18" charset="0"/>
              </a:rPr>
              <a:t>Öğrenci başvurularının alınması 	</a:t>
            </a:r>
          </a:p>
          <a:p>
            <a:pPr algn="l">
              <a:buFont typeface="Wingdings" panose="05000000000000000000" pitchFamily="2" charset="2"/>
              <a:buChar char="ü"/>
            </a:pPr>
            <a:r>
              <a:rPr lang="tr-TR" sz="3600" dirty="0" smtClean="0">
                <a:latin typeface="Times New Roman" pitchFamily="18" charset="0"/>
                <a:cs typeface="Times New Roman" pitchFamily="18" charset="0"/>
              </a:rPr>
              <a:t>Öğretmen görevlendirmelerinin yapılması</a:t>
            </a:r>
          </a:p>
          <a:p>
            <a:pPr algn="l">
              <a:buFont typeface="Wingdings" panose="05000000000000000000" pitchFamily="2" charset="2"/>
              <a:buChar char="ü"/>
            </a:pPr>
            <a:r>
              <a:rPr lang="tr-TR" sz="3600" dirty="0" smtClean="0">
                <a:latin typeface="Times New Roman" pitchFamily="18" charset="0"/>
                <a:cs typeface="Times New Roman" pitchFamily="18" charset="0"/>
              </a:rPr>
              <a:t>Kurs sınıf/şubelerinin oluşturulması 	</a:t>
            </a:r>
          </a:p>
          <a:p>
            <a:pPr algn="just">
              <a:buFont typeface="Wingdings" panose="05000000000000000000" pitchFamily="2" charset="2"/>
              <a:buChar char="ü"/>
            </a:pPr>
            <a:endParaRPr lang="tr-TR"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985263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400" b="1" dirty="0">
                <a:solidFill>
                  <a:schemeClr val="bg1"/>
                </a:solidFill>
              </a:rPr>
              <a:t>2015</a:t>
            </a:r>
            <a:br>
              <a:rPr lang="tr-TR" sz="2400" b="1" dirty="0">
                <a:solidFill>
                  <a:schemeClr val="bg1"/>
                </a:solidFill>
              </a:rPr>
            </a:br>
            <a:r>
              <a:rPr lang="da-DK" sz="2400" b="1" dirty="0">
                <a:solidFill>
                  <a:schemeClr val="bg1"/>
                </a:solidFill>
              </a:rPr>
              <a:t> </a:t>
            </a:r>
            <a:r>
              <a:rPr lang="tr-TR" sz="2400" b="1" dirty="0">
                <a:solidFill>
                  <a:schemeClr val="bg1"/>
                </a:solidFill>
              </a:rPr>
              <a:t>      </a:t>
            </a:r>
            <a:r>
              <a:rPr lang="da-DK" sz="2400" b="1" dirty="0" smtClean="0">
                <a:solidFill>
                  <a:schemeClr val="bg1"/>
                </a:solidFill>
              </a:rPr>
              <a:t>Destekleme ve Yetiştirme Kurslari Kilavuzu</a:t>
            </a:r>
            <a:endParaRPr lang="tr-TR" sz="2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1557908" y="1340769"/>
            <a:ext cx="8928992" cy="864096"/>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3000" b="1" dirty="0" smtClean="0">
                <a:latin typeface="Times New Roman" pitchFamily="18" charset="0"/>
                <a:cs typeface="Times New Roman" pitchFamily="18" charset="0"/>
              </a:rPr>
              <a:t>DESTEKLEME VE YETİŞTİRME KURSLARI TAKVİMİ</a:t>
            </a:r>
            <a:endParaRPr lang="tr-TR" sz="3000" dirty="0" smtClean="0">
              <a:latin typeface="Times New Roman" pitchFamily="18" charset="0"/>
              <a:cs typeface="Times New Roman" pitchFamily="18" charset="0"/>
            </a:endParaRPr>
          </a:p>
          <a:p>
            <a:pPr algn="just"/>
            <a:endParaRPr lang="tr-TR" dirty="0" smtClean="0">
              <a:latin typeface="Times New Roman" pitchFamily="18" charset="0"/>
              <a:cs typeface="Times New Roman" pitchFamily="18" charset="0"/>
            </a:endParaRPr>
          </a:p>
        </p:txBody>
      </p:sp>
      <p:pic>
        <p:nvPicPr>
          <p:cNvPr id="11" name="Resim 10"/>
          <p:cNvPicPr>
            <a:picLocks noChangeAspect="1"/>
          </p:cNvPicPr>
          <p:nvPr/>
        </p:nvPicPr>
        <p:blipFill>
          <a:blip r:embed="rId4" cstate="print"/>
          <a:stretch>
            <a:fillRect/>
          </a:stretch>
        </p:blipFill>
        <p:spPr>
          <a:xfrm>
            <a:off x="897601" y="2204865"/>
            <a:ext cx="9989936" cy="4007760"/>
          </a:xfrm>
          <a:prstGeom prst="rect">
            <a:avLst/>
          </a:prstGeom>
        </p:spPr>
      </p:pic>
    </p:spTree>
    <p:extLst>
      <p:ext uri="{BB962C8B-B14F-4D97-AF65-F5344CB8AC3E}">
        <p14:creationId xmlns:p14="http://schemas.microsoft.com/office/powerpoint/2010/main" val="16521196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fontScale="55000" lnSpcReduction="20000"/>
          </a:bodyPr>
          <a:lstStyle/>
          <a:p>
            <a:pPr algn="ctr"/>
            <a:r>
              <a:rPr lang="tr-TR" sz="3400" b="1" dirty="0">
                <a:solidFill>
                  <a:schemeClr val="bg1"/>
                </a:solidFill>
              </a:rPr>
              <a:t>2015</a:t>
            </a:r>
            <a:br>
              <a:rPr lang="tr-TR" sz="3400" b="1" dirty="0">
                <a:solidFill>
                  <a:schemeClr val="bg1"/>
                </a:solidFill>
              </a:rPr>
            </a:br>
            <a:r>
              <a:rPr lang="da-DK" sz="3400" b="1" dirty="0">
                <a:solidFill>
                  <a:schemeClr val="bg1"/>
                </a:solidFill>
              </a:rPr>
              <a:t> </a:t>
            </a:r>
            <a:r>
              <a:rPr lang="tr-TR" sz="3400" b="1" dirty="0">
                <a:solidFill>
                  <a:schemeClr val="bg1"/>
                </a:solidFill>
              </a:rPr>
              <a:t>      </a:t>
            </a:r>
            <a:r>
              <a:rPr lang="da-DK" sz="3400" b="1" dirty="0" smtClean="0">
                <a:solidFill>
                  <a:schemeClr val="bg1"/>
                </a:solidFill>
              </a:rPr>
              <a:t>Destekleme ve Yetiştirme Kurslari Kilavuzu</a:t>
            </a:r>
            <a:endParaRPr lang="tr-TR" sz="3400" b="1" dirty="0" smtClean="0">
              <a:solidFill>
                <a:schemeClr val="bg1"/>
              </a:solidFill>
            </a:endParaRPr>
          </a:p>
          <a:p>
            <a:pPr algn="ctr"/>
            <a:r>
              <a:rPr lang="tr-TR" sz="3600" b="1" dirty="0" smtClean="0">
                <a:solidFill>
                  <a:srgbClr val="FF0000"/>
                </a:solidFill>
                <a:latin typeface="Times New Roman" pitchFamily="18" charset="0"/>
                <a:cs typeface="Times New Roman" pitchFamily="18" charset="0"/>
              </a:rPr>
              <a:t>GENEL </a:t>
            </a:r>
            <a:r>
              <a:rPr lang="tr-TR" sz="3600" b="1" dirty="0">
                <a:solidFill>
                  <a:srgbClr val="FF0000"/>
                </a:solidFill>
                <a:latin typeface="Times New Roman" pitchFamily="18" charset="0"/>
                <a:cs typeface="Times New Roman" pitchFamily="18" charset="0"/>
              </a:rPr>
              <a:t>ESASLAR </a:t>
            </a:r>
            <a:endParaRPr lang="tr-TR" sz="36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124744"/>
            <a:ext cx="11925255" cy="5616624"/>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tr-TR" sz="1200" b="1" dirty="0">
              <a:solidFill>
                <a:srgbClr val="FF0000"/>
              </a:solidFill>
              <a:latin typeface="Times New Roman" pitchFamily="18" charset="0"/>
              <a:cs typeface="Times New Roman" pitchFamily="18" charset="0"/>
            </a:endParaRPr>
          </a:p>
          <a:p>
            <a:pPr algn="just">
              <a:buFont typeface="Wingdings" panose="05000000000000000000" pitchFamily="2" charset="2"/>
              <a:buChar char="Ø"/>
            </a:pPr>
            <a:r>
              <a:rPr lang="tr-TR" sz="3600" dirty="0" smtClean="0">
                <a:latin typeface="Times New Roman" pitchFamily="18" charset="0"/>
                <a:cs typeface="Times New Roman" pitchFamily="18" charset="0"/>
              </a:rPr>
              <a:t>Destekleme ve Yetiştirme Kurslarında kursların açılış/kapanış, onay, öğretmen-öğrenci kayıt, ders programları, kazanım testleri vb. iş ve işlemler, </a:t>
            </a:r>
            <a:r>
              <a:rPr lang="tr-TR" sz="3600" b="1" dirty="0" smtClean="0">
                <a:latin typeface="Times New Roman" pitchFamily="18" charset="0"/>
                <a:cs typeface="Times New Roman" pitchFamily="18" charset="0"/>
              </a:rPr>
              <a:t>e- kurs modülü </a:t>
            </a:r>
            <a:r>
              <a:rPr lang="tr-TR" sz="3600" dirty="0" smtClean="0">
                <a:latin typeface="Times New Roman" pitchFamily="18" charset="0"/>
                <a:cs typeface="Times New Roman" pitchFamily="18" charset="0"/>
              </a:rPr>
              <a:t>üzerinden yapılır.</a:t>
            </a:r>
          </a:p>
          <a:p>
            <a:pPr algn="just">
              <a:buFont typeface="Wingdings" panose="05000000000000000000" pitchFamily="2" charset="2"/>
              <a:buChar char="Ø"/>
            </a:pPr>
            <a:r>
              <a:rPr lang="tr-TR" sz="3600" dirty="0" smtClean="0">
                <a:latin typeface="Times New Roman" pitchFamily="18" charset="0"/>
                <a:cs typeface="Times New Roman" pitchFamily="18" charset="0"/>
              </a:rPr>
              <a:t>Destekleme ve Yetiştirme Kurslarındaki ücret, ek ders gibi mali iş ve işlemler ilgili mevzuat hükümlerine göre kurs merkezlerince ve ilgili eğitim kurumlarınca yürütülür. </a:t>
            </a:r>
          </a:p>
          <a:p>
            <a:pPr algn="just">
              <a:buFont typeface="Wingdings" panose="05000000000000000000" pitchFamily="2" charset="2"/>
              <a:buChar char="Ø"/>
            </a:pPr>
            <a:r>
              <a:rPr lang="tr-TR" sz="3600" dirty="0" smtClean="0">
                <a:latin typeface="Times New Roman" pitchFamily="18" charset="0"/>
                <a:cs typeface="Times New Roman" pitchFamily="18" charset="0"/>
              </a:rPr>
              <a:t>Destekleme ve Yetiştirme Kursları özel öğretim kurumları veya herhangi bir yayınevi ile işbirliği içinde açılamaz. </a:t>
            </a:r>
          </a:p>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buFont typeface="Wingdings" panose="05000000000000000000" pitchFamily="2" charset="2"/>
              <a:buChar char="Ø"/>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30895707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fontScale="70000" lnSpcReduction="20000"/>
          </a:bodyPr>
          <a:lstStyle/>
          <a:p>
            <a:pPr algn="ctr"/>
            <a:r>
              <a:rPr lang="tr-TR" sz="2400" b="1" dirty="0">
                <a:solidFill>
                  <a:schemeClr val="bg1"/>
                </a:solidFill>
              </a:rPr>
              <a:t>2015</a:t>
            </a:r>
            <a:br>
              <a:rPr lang="tr-TR" sz="2400" b="1" dirty="0">
                <a:solidFill>
                  <a:schemeClr val="bg1"/>
                </a:solidFill>
              </a:rPr>
            </a:br>
            <a:r>
              <a:rPr lang="da-DK" sz="2400" b="1" dirty="0">
                <a:solidFill>
                  <a:schemeClr val="bg1"/>
                </a:solidFill>
              </a:rPr>
              <a:t> </a:t>
            </a:r>
            <a:r>
              <a:rPr lang="tr-TR" sz="2400" b="1" dirty="0">
                <a:solidFill>
                  <a:schemeClr val="bg1"/>
                </a:solidFill>
              </a:rPr>
              <a:t>      </a:t>
            </a:r>
            <a:r>
              <a:rPr lang="da-DK" sz="2400" b="1" dirty="0" smtClean="0">
                <a:solidFill>
                  <a:schemeClr val="bg1"/>
                </a:solidFill>
              </a:rPr>
              <a:t>Destekleme ve Yetiştirme Kurslari Kilavuzu</a:t>
            </a:r>
            <a:endParaRPr lang="tr-TR" sz="2400" b="1" dirty="0" smtClean="0">
              <a:solidFill>
                <a:schemeClr val="bg1"/>
              </a:solidFill>
            </a:endParaRPr>
          </a:p>
          <a:p>
            <a:pPr algn="ctr"/>
            <a:r>
              <a:rPr lang="tr-TR" sz="2800" b="1" dirty="0">
                <a:solidFill>
                  <a:srgbClr val="FF0000"/>
                </a:solidFill>
                <a:latin typeface="Times New Roman" pitchFamily="18" charset="0"/>
                <a:cs typeface="Times New Roman" pitchFamily="18" charset="0"/>
              </a:rPr>
              <a:t>GENEL ESASLAR </a:t>
            </a:r>
            <a:endParaRPr lang="tr-TR" sz="28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189756" y="1196752"/>
            <a:ext cx="11925140" cy="5544616"/>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Wingdings" panose="05000000000000000000" pitchFamily="2" charset="2"/>
              <a:buChar char="Ø"/>
            </a:pPr>
            <a:r>
              <a:rPr lang="tr-TR" sz="3600" dirty="0" smtClean="0">
                <a:latin typeface="Times New Roman" pitchFamily="18" charset="0"/>
                <a:cs typeface="Times New Roman" pitchFamily="18" charset="0"/>
              </a:rPr>
              <a:t>Açılacak Destekleme ve Yetiştirme Kurslarında öğrenci/kursiyerlerden herhangi bir ücret talep edilmez.</a:t>
            </a:r>
          </a:p>
          <a:p>
            <a:pPr algn="just"/>
            <a:endParaRPr lang="tr-TR" sz="3600" dirty="0" smtClean="0">
              <a:latin typeface="Times New Roman" pitchFamily="18" charset="0"/>
              <a:cs typeface="Times New Roman" pitchFamily="18" charset="0"/>
            </a:endParaRPr>
          </a:p>
          <a:p>
            <a:pPr algn="just">
              <a:buFont typeface="Wingdings" panose="05000000000000000000" pitchFamily="2" charset="2"/>
              <a:buChar char="Ø"/>
            </a:pPr>
            <a:r>
              <a:rPr lang="tr-TR" sz="3600" dirty="0" smtClean="0">
                <a:latin typeface="Times New Roman" pitchFamily="18" charset="0"/>
                <a:cs typeface="Times New Roman" pitchFamily="18" charset="0"/>
              </a:rPr>
              <a:t>Destekleme ve Yetiştirme Kursları, örgün eğitim müfredatı kapsamında </a:t>
            </a:r>
            <a:r>
              <a:rPr lang="tr-TR" sz="3600" dirty="0" smtClean="0">
                <a:solidFill>
                  <a:srgbClr val="FF0000"/>
                </a:solidFill>
                <a:latin typeface="Times New Roman" pitchFamily="18" charset="0"/>
                <a:cs typeface="Times New Roman" pitchFamily="18" charset="0"/>
              </a:rPr>
              <a:t>Ölçme Değerlendirme ve Sınav Hizmetleri Genel Müdürlüğü resmî internet sayfasında yayımlanacak olan </a:t>
            </a:r>
            <a:r>
              <a:rPr lang="tr-TR" sz="3600" u="sng" dirty="0" smtClean="0">
                <a:solidFill>
                  <a:srgbClr val="FF0000"/>
                </a:solidFill>
                <a:latin typeface="Times New Roman" pitchFamily="18" charset="0"/>
                <a:cs typeface="Times New Roman" pitchFamily="18" charset="0"/>
              </a:rPr>
              <a:t>kurs programı</a:t>
            </a:r>
            <a:r>
              <a:rPr lang="tr-TR" sz="3600" dirty="0" smtClean="0">
                <a:solidFill>
                  <a:srgbClr val="FF0000"/>
                </a:solidFill>
                <a:latin typeface="Times New Roman" pitchFamily="18" charset="0"/>
                <a:cs typeface="Times New Roman" pitchFamily="18" charset="0"/>
              </a:rPr>
              <a:t> çerçevesinde yürütülmesi esastır. </a:t>
            </a:r>
            <a:r>
              <a:rPr lang="tr-TR" sz="3600" dirty="0" smtClean="0">
                <a:latin typeface="Times New Roman" pitchFamily="18" charset="0"/>
                <a:cs typeface="Times New Roman" pitchFamily="18" charset="0"/>
              </a:rPr>
              <a:t>Programı yayımlanmayan dersler için o derse giren öğretmen tarafından ders programı oluşturulur. Kurs programları en geç kursların açıldığı ilk haftanın son işgününe kadar kurs merkezi müdürüne onaylatılır. </a:t>
            </a: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768144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fontScale="70000" lnSpcReduction="20000"/>
          </a:bodyPr>
          <a:lstStyle/>
          <a:p>
            <a:pPr algn="ctr"/>
            <a:r>
              <a:rPr lang="tr-TR" sz="2400" b="1" dirty="0">
                <a:solidFill>
                  <a:schemeClr val="bg1"/>
                </a:solidFill>
              </a:rPr>
              <a:t>2015</a:t>
            </a:r>
            <a:br>
              <a:rPr lang="tr-TR" sz="2400" b="1" dirty="0">
                <a:solidFill>
                  <a:schemeClr val="bg1"/>
                </a:solidFill>
              </a:rPr>
            </a:br>
            <a:r>
              <a:rPr lang="da-DK" sz="2400" b="1" dirty="0">
                <a:solidFill>
                  <a:schemeClr val="bg1"/>
                </a:solidFill>
              </a:rPr>
              <a:t> </a:t>
            </a:r>
            <a:r>
              <a:rPr lang="tr-TR" sz="2400" b="1" dirty="0">
                <a:solidFill>
                  <a:schemeClr val="bg1"/>
                </a:solidFill>
              </a:rPr>
              <a:t>      </a:t>
            </a:r>
            <a:r>
              <a:rPr lang="da-DK" sz="2400" b="1" dirty="0" smtClean="0">
                <a:solidFill>
                  <a:schemeClr val="bg1"/>
                </a:solidFill>
              </a:rPr>
              <a:t>Destekleme ve Yetiştirme Kurslari Kilavuzu</a:t>
            </a:r>
            <a:endParaRPr lang="tr-TR" sz="2400" b="1" dirty="0" smtClean="0">
              <a:solidFill>
                <a:schemeClr val="bg1"/>
              </a:solidFill>
            </a:endParaRPr>
          </a:p>
          <a:p>
            <a:pPr algn="ctr"/>
            <a:r>
              <a:rPr lang="tr-TR" sz="2800" b="1" dirty="0">
                <a:solidFill>
                  <a:srgbClr val="FF0000"/>
                </a:solidFill>
                <a:latin typeface="Times New Roman" pitchFamily="18" charset="0"/>
                <a:cs typeface="Times New Roman" pitchFamily="18" charset="0"/>
              </a:rPr>
              <a:t>GENEL ESASLAR </a:t>
            </a:r>
            <a:endParaRPr lang="tr-TR" sz="28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196752"/>
            <a:ext cx="12041083" cy="5544616"/>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Wingdings" panose="05000000000000000000" pitchFamily="2" charset="2"/>
              <a:buChar char="Ø"/>
            </a:pPr>
            <a:r>
              <a:rPr lang="tr-TR" sz="4000" dirty="0" smtClean="0">
                <a:latin typeface="Times New Roman" pitchFamily="18" charset="0"/>
                <a:cs typeface="Times New Roman" pitchFamily="18" charset="0"/>
              </a:rPr>
              <a:t>Yaz dönemi kursları, kurs merkezlerince ders yılının dışında kalan sürede yapılacak şekilde planlanır ve il/ilçe komisyonunun onayı ile yürürlüğe girer.</a:t>
            </a:r>
          </a:p>
          <a:p>
            <a:pPr algn="just"/>
            <a:endParaRPr lang="tr-TR" sz="4000" dirty="0" smtClean="0">
              <a:latin typeface="Times New Roman" pitchFamily="18" charset="0"/>
              <a:cs typeface="Times New Roman" pitchFamily="18" charset="0"/>
            </a:endParaRPr>
          </a:p>
          <a:p>
            <a:pPr algn="just">
              <a:buFont typeface="Wingdings" panose="05000000000000000000" pitchFamily="2" charset="2"/>
              <a:buChar char="Ø"/>
            </a:pPr>
            <a:r>
              <a:rPr lang="tr-TR" sz="4000" dirty="0" smtClean="0">
                <a:latin typeface="Times New Roman" pitchFamily="18" charset="0"/>
                <a:cs typeface="Times New Roman" pitchFamily="18" charset="0"/>
              </a:rPr>
              <a:t>Kurslarla ilgili ders programları ve haftalık örnek </a:t>
            </a:r>
            <a:r>
              <a:rPr lang="tr-TR" sz="4000" dirty="0" smtClean="0">
                <a:solidFill>
                  <a:srgbClr val="FF0000"/>
                </a:solidFill>
                <a:latin typeface="Times New Roman" pitchFamily="18" charset="0"/>
                <a:cs typeface="Times New Roman" pitchFamily="18" charset="0"/>
              </a:rPr>
              <a:t>ders çizelgeleri ile kazanım kavrama testleri, tarama testleri </a:t>
            </a:r>
            <a:r>
              <a:rPr lang="tr-TR" sz="4000" dirty="0" smtClean="0">
                <a:latin typeface="Times New Roman" pitchFamily="18" charset="0"/>
                <a:cs typeface="Times New Roman" pitchFamily="18" charset="0"/>
              </a:rPr>
              <a:t>Ölçme Değerlendirme ve Sınav Hizmetleri Genel Müdürlüğünün resmî internet sayfasında yayımlanmaktadır. </a:t>
            </a: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39910652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fontScale="70000" lnSpcReduction="20000"/>
          </a:bodyPr>
          <a:lstStyle/>
          <a:p>
            <a:pPr algn="ctr"/>
            <a:r>
              <a:rPr lang="tr-TR" sz="2400" b="1" dirty="0">
                <a:solidFill>
                  <a:schemeClr val="bg1"/>
                </a:solidFill>
              </a:rPr>
              <a:t>2015</a:t>
            </a:r>
            <a:br>
              <a:rPr lang="tr-TR" sz="2400" b="1" dirty="0">
                <a:solidFill>
                  <a:schemeClr val="bg1"/>
                </a:solidFill>
              </a:rPr>
            </a:br>
            <a:r>
              <a:rPr lang="da-DK" sz="2400" b="1" dirty="0">
                <a:solidFill>
                  <a:schemeClr val="bg1"/>
                </a:solidFill>
              </a:rPr>
              <a:t> </a:t>
            </a:r>
            <a:r>
              <a:rPr lang="tr-TR" sz="2400" b="1" dirty="0">
                <a:solidFill>
                  <a:schemeClr val="bg1"/>
                </a:solidFill>
              </a:rPr>
              <a:t>      </a:t>
            </a:r>
            <a:r>
              <a:rPr lang="da-DK" sz="2400" b="1" dirty="0" smtClean="0">
                <a:solidFill>
                  <a:schemeClr val="bg1"/>
                </a:solidFill>
              </a:rPr>
              <a:t>Destekleme ve Yetiştirme Kurslari Kilavuzu</a:t>
            </a:r>
            <a:endParaRPr lang="tr-TR" sz="2400" b="1" dirty="0" smtClean="0">
              <a:solidFill>
                <a:schemeClr val="bg1"/>
              </a:solidFill>
            </a:endParaRPr>
          </a:p>
          <a:p>
            <a:pPr algn="ctr"/>
            <a:r>
              <a:rPr lang="tr-TR" sz="2800" b="1" dirty="0">
                <a:solidFill>
                  <a:srgbClr val="FF0000"/>
                </a:solidFill>
                <a:latin typeface="Times New Roman" pitchFamily="18" charset="0"/>
                <a:cs typeface="Times New Roman" pitchFamily="18" charset="0"/>
              </a:rPr>
              <a:t>GENEL ESASLAR </a:t>
            </a:r>
            <a:endParaRPr lang="tr-TR" sz="2800"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İçerik Yer Tutucusu 2"/>
          <p:cNvSpPr txBox="1">
            <a:spLocks/>
          </p:cNvSpPr>
          <p:nvPr/>
        </p:nvSpPr>
        <p:spPr>
          <a:xfrm>
            <a:off x="73814" y="1124744"/>
            <a:ext cx="12041082" cy="5616624"/>
          </a:xfrm>
          <a:prstGeom prst="rect">
            <a:avLst/>
          </a:prstGeom>
        </p:spPr>
        <p:txBody>
          <a:bodyPr vert="horz" lIns="91440" tIns="45720" rIns="91440" bIns="45720" rtlCol="0">
            <a:no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Wingdings" panose="05000000000000000000" pitchFamily="2" charset="2"/>
              <a:buChar char="Ø"/>
            </a:pPr>
            <a:r>
              <a:rPr lang="tr-TR" sz="3400" dirty="0" smtClean="0">
                <a:latin typeface="Times New Roman" pitchFamily="18" charset="0"/>
                <a:cs typeface="Times New Roman" pitchFamily="18" charset="0"/>
              </a:rPr>
              <a:t>Ortaokulların 5, 6 ve 7. sınıflarındaki öğrenciler ile 9,10 ve 11. sınıflarındaki öğrenciler en fazla 3 dersten haftalık toplam 12 saate kadar; </a:t>
            </a:r>
          </a:p>
          <a:p>
            <a:pPr algn="just">
              <a:buFont typeface="Wingdings" panose="05000000000000000000" pitchFamily="2" charset="2"/>
              <a:buChar char="Ø"/>
            </a:pPr>
            <a:r>
              <a:rPr lang="tr-TR" sz="3400" dirty="0" smtClean="0">
                <a:latin typeface="Times New Roman" pitchFamily="18" charset="0"/>
                <a:cs typeface="Times New Roman" pitchFamily="18" charset="0"/>
              </a:rPr>
              <a:t>8. sınıftaki öğrenciler ise en fazla 6 dersten 18 saate kadar; </a:t>
            </a:r>
          </a:p>
          <a:p>
            <a:pPr algn="just">
              <a:buFont typeface="Wingdings" panose="05000000000000000000" pitchFamily="2" charset="2"/>
              <a:buChar char="Ø"/>
            </a:pPr>
            <a:r>
              <a:rPr lang="tr-TR" sz="3400" dirty="0" smtClean="0">
                <a:latin typeface="Times New Roman" pitchFamily="18" charset="0"/>
                <a:cs typeface="Times New Roman" pitchFamily="18" charset="0"/>
              </a:rPr>
              <a:t>Ortaöğretim kurumlarının 12. sınıftaki öğrenciler ve mezun durumdaki kursiyerler ise en fazla 6 dersten 24 saate kadar </a:t>
            </a:r>
          </a:p>
          <a:p>
            <a:pPr algn="just"/>
            <a:r>
              <a:rPr lang="tr-TR" sz="3400" dirty="0" smtClean="0">
                <a:latin typeface="Times New Roman" pitchFamily="18" charset="0"/>
                <a:cs typeface="Times New Roman" pitchFamily="18" charset="0"/>
              </a:rPr>
              <a:t>haftalık kurs alabilirler.</a:t>
            </a:r>
          </a:p>
          <a:p>
            <a:pPr algn="just">
              <a:buFont typeface="Wingdings" panose="05000000000000000000" pitchFamily="2" charset="2"/>
              <a:buChar char="Ø"/>
            </a:pPr>
            <a:r>
              <a:rPr lang="tr-TR" sz="3400" dirty="0" smtClean="0">
                <a:latin typeface="Times New Roman" pitchFamily="18" charset="0"/>
                <a:cs typeface="Times New Roman" pitchFamily="18" charset="0"/>
              </a:rPr>
              <a:t>Kurslarda her bir öğrenci/kursiyer için, hafta içi günde en fazla 2 farklı dersten toplam 4 saate kadar, hafta sonları ise bir günde en fazla 5 farklı dersten toplam 8 saate kadar kurs verilebilir. </a:t>
            </a:r>
            <a:endParaRPr lang="tr-TR" sz="3400" dirty="0">
              <a:latin typeface="Times New Roman" pitchFamily="18" charset="0"/>
              <a:cs typeface="Times New Roman" pitchFamily="18" charset="0"/>
            </a:endParaRPr>
          </a:p>
        </p:txBody>
      </p:sp>
    </p:spTree>
    <p:extLst>
      <p:ext uri="{BB962C8B-B14F-4D97-AF65-F5344CB8AC3E}">
        <p14:creationId xmlns:p14="http://schemas.microsoft.com/office/powerpoint/2010/main" val="883836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73813" y="10432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Autofit/>
          </a:bodyPr>
          <a:lstStyle/>
          <a:p>
            <a:pPr algn="ctr"/>
            <a:endParaRPr lang="tr-TR" sz="1900" b="1" dirty="0" smtClean="0">
              <a:solidFill>
                <a:schemeClr val="bg1"/>
              </a:solidFill>
            </a:endParaRPr>
          </a:p>
          <a:p>
            <a:pPr algn="ctr"/>
            <a:endParaRPr lang="tr-TR" sz="1900" b="1" dirty="0">
              <a:solidFill>
                <a:schemeClr val="bg1"/>
              </a:solidFill>
            </a:endParaRPr>
          </a:p>
          <a:p>
            <a:pPr algn="ctr"/>
            <a:r>
              <a:rPr lang="tr-TR" sz="1900" b="1" dirty="0" smtClean="0">
                <a:solidFill>
                  <a:schemeClr val="bg1"/>
                </a:solidFill>
              </a:rPr>
              <a:t>2015 </a:t>
            </a:r>
            <a:r>
              <a:rPr lang="da-DK" sz="1900" b="1" dirty="0" smtClean="0">
                <a:solidFill>
                  <a:schemeClr val="bg1"/>
                </a:solidFill>
              </a:rPr>
              <a:t>Destekleme ve Yetiştirme Kurslari Kilavuzu</a:t>
            </a:r>
            <a:endParaRPr lang="tr-TR" sz="1900" b="1" dirty="0" smtClean="0">
              <a:solidFill>
                <a:schemeClr val="bg1"/>
              </a:solidFill>
            </a:endParaRPr>
          </a:p>
          <a:p>
            <a:pPr algn="ctr"/>
            <a:r>
              <a:rPr lang="tr-TR" sz="2400" b="1" dirty="0">
                <a:solidFill>
                  <a:srgbClr val="FF0000"/>
                </a:solidFill>
                <a:latin typeface="Times New Roman" pitchFamily="18" charset="0"/>
                <a:cs typeface="Times New Roman" pitchFamily="18" charset="0"/>
              </a:rPr>
              <a:t>KURS </a:t>
            </a:r>
            <a:r>
              <a:rPr lang="tr-TR" sz="2400" b="1" dirty="0" smtClean="0">
                <a:solidFill>
                  <a:srgbClr val="FF0000"/>
                </a:solidFill>
                <a:latin typeface="Times New Roman" pitchFamily="18" charset="0"/>
                <a:cs typeface="Times New Roman" pitchFamily="18" charset="0"/>
              </a:rPr>
              <a:t>MERKEZLERİ</a:t>
            </a:r>
            <a:endParaRPr lang="tr-TR" sz="2400" b="1" dirty="0">
              <a:solidFill>
                <a:srgbClr val="FF0000"/>
              </a:solidFill>
              <a:latin typeface="Times New Roman" pitchFamily="18" charset="0"/>
              <a:cs typeface="Times New Roman" pitchFamily="18" charset="0"/>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0" y="1124744"/>
            <a:ext cx="11855052" cy="4608512"/>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3600" b="1" dirty="0" smtClean="0">
                <a:solidFill>
                  <a:srgbClr val="FF0000"/>
                </a:solidFill>
                <a:latin typeface="Times New Roman" pitchFamily="18" charset="0"/>
                <a:cs typeface="Times New Roman" pitchFamily="18" charset="0"/>
              </a:rPr>
              <a:t>KURS MERKEZLERİ</a:t>
            </a:r>
          </a:p>
          <a:p>
            <a:pPr algn="just"/>
            <a:r>
              <a:rPr lang="tr-TR" sz="3600" b="1" dirty="0" smtClean="0">
                <a:latin typeface="Times New Roman" pitchFamily="18" charset="0"/>
                <a:cs typeface="Times New Roman" pitchFamily="18" charset="0"/>
              </a:rPr>
              <a:t>Kurs merkezi olmak isteyen kurum, imkanları ölçüsünde, her sınıf düzeyinde en az 6 farklı dersten kurs açma isteğinde bulunarak öğrencilerin tercihine sunar. </a:t>
            </a:r>
          </a:p>
          <a:p>
            <a:pPr algn="just"/>
            <a:endParaRPr lang="tr-TR" sz="1200" b="1" dirty="0" smtClean="0">
              <a:latin typeface="Times New Roman" pitchFamily="18" charset="0"/>
              <a:cs typeface="Times New Roman" pitchFamily="18" charset="0"/>
            </a:endParaRPr>
          </a:p>
          <a:p>
            <a:pPr algn="just"/>
            <a:r>
              <a:rPr lang="tr-TR" sz="3600" dirty="0" smtClean="0">
                <a:latin typeface="Times New Roman" pitchFamily="18" charset="0"/>
                <a:cs typeface="Times New Roman" pitchFamily="18" charset="0"/>
              </a:rPr>
              <a:t>İl/ilçe Komisyonundan onay alan kurslar, yeterli talep olması halinde açılır. </a:t>
            </a:r>
          </a:p>
          <a:p>
            <a:pPr algn="just"/>
            <a:endParaRPr lang="tr-TR" sz="3600" dirty="0">
              <a:latin typeface="Times New Roman" pitchFamily="18" charset="0"/>
              <a:cs typeface="Times New Roman" pitchFamily="18" charset="0"/>
            </a:endParaRPr>
          </a:p>
        </p:txBody>
      </p:sp>
    </p:spTree>
    <p:extLst>
      <p:ext uri="{BB962C8B-B14F-4D97-AF65-F5344CB8AC3E}">
        <p14:creationId xmlns:p14="http://schemas.microsoft.com/office/powerpoint/2010/main" val="39762857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Autofit/>
          </a:bodyPr>
          <a:lstStyle/>
          <a:p>
            <a:pPr algn="ctr"/>
            <a:r>
              <a:rPr lang="tr-TR" sz="1900" b="1" dirty="0">
                <a:solidFill>
                  <a:schemeClr val="bg1"/>
                </a:solidFill>
              </a:rPr>
              <a:t>2015 </a:t>
            </a:r>
            <a:r>
              <a:rPr lang="da-DK" sz="1900" b="1" dirty="0">
                <a:solidFill>
                  <a:schemeClr val="bg1"/>
                </a:solidFill>
              </a:rPr>
              <a:t>Destekleme ve Yetiştirme Kurslari Kilavuzu</a:t>
            </a:r>
            <a:endParaRPr lang="tr-TR" sz="1900" b="1" dirty="0">
              <a:solidFill>
                <a:schemeClr val="bg1"/>
              </a:solidFill>
            </a:endParaRPr>
          </a:p>
          <a:p>
            <a:pPr algn="ctr"/>
            <a:r>
              <a:rPr lang="tr-TR" sz="2400" b="1" dirty="0">
                <a:solidFill>
                  <a:srgbClr val="FF0000"/>
                </a:solidFill>
                <a:latin typeface="Times New Roman" pitchFamily="18" charset="0"/>
                <a:cs typeface="Times New Roman" pitchFamily="18" charset="0"/>
              </a:rPr>
              <a:t>KURS MERKEZLERİ</a:t>
            </a: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85140"/>
            <a:ext cx="12041083" cy="5785140"/>
          </a:xfrm>
          <a:prstGeom prst="rect">
            <a:avLst/>
          </a:prstGeom>
        </p:spPr>
        <p:txBody>
          <a:bodyPr vert="horz" lIns="91440" tIns="45720" rIns="91440" bIns="45720" rtlCol="0">
            <a:no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Wingdings" panose="05000000000000000000" pitchFamily="2" charset="2"/>
              <a:buChar char="ü"/>
            </a:pPr>
            <a:r>
              <a:rPr lang="tr-TR" sz="3000" dirty="0">
                <a:latin typeface="Times New Roman" pitchFamily="18" charset="0"/>
                <a:cs typeface="Times New Roman" pitchFamily="18" charset="0"/>
              </a:rPr>
              <a:t>Kurs merkezleri, e-kurs modülü üzerinden başvuru yapacak öğrenci/açık öğretim öğrencisi ve mezunlara </a:t>
            </a:r>
            <a:r>
              <a:rPr lang="tr-TR" sz="3000" dirty="0" err="1">
                <a:solidFill>
                  <a:srgbClr val="FF0000"/>
                </a:solidFill>
                <a:latin typeface="Times New Roman" pitchFamily="18" charset="0"/>
                <a:cs typeface="Times New Roman" pitchFamily="18" charset="0"/>
              </a:rPr>
              <a:t>eba</a:t>
            </a:r>
            <a:r>
              <a:rPr lang="tr-TR" sz="3000" dirty="0">
                <a:solidFill>
                  <a:srgbClr val="FF0000"/>
                </a:solidFill>
                <a:latin typeface="Times New Roman" pitchFamily="18" charset="0"/>
                <a:cs typeface="Times New Roman" pitchFamily="18" charset="0"/>
              </a:rPr>
              <a:t>/e-kurs kullanım şifresi </a:t>
            </a:r>
            <a:r>
              <a:rPr lang="tr-TR" sz="3000" dirty="0">
                <a:latin typeface="Times New Roman" pitchFamily="18" charset="0"/>
                <a:cs typeface="Times New Roman" pitchFamily="18" charset="0"/>
              </a:rPr>
              <a:t>verir</a:t>
            </a:r>
            <a:r>
              <a:rPr lang="tr-TR" sz="3000" dirty="0" smtClean="0">
                <a:latin typeface="Times New Roman" pitchFamily="18" charset="0"/>
                <a:cs typeface="Times New Roman" pitchFamily="18" charset="0"/>
              </a:rPr>
              <a:t>.</a:t>
            </a:r>
          </a:p>
          <a:p>
            <a:pPr marL="457200" indent="-457200" algn="just">
              <a:buFont typeface="Wingdings" panose="05000000000000000000" pitchFamily="2" charset="2"/>
              <a:buChar char="ü"/>
            </a:pPr>
            <a:r>
              <a:rPr lang="tr-TR" sz="3000" dirty="0" smtClean="0">
                <a:latin typeface="Times New Roman" pitchFamily="18" charset="0"/>
                <a:cs typeface="Times New Roman" pitchFamily="18" charset="0"/>
              </a:rPr>
              <a:t>Kursa başvuru yapan kadrolu veya ücretli öğretmenlerin e-kurs modülü üzerinden derslere atamasını yapar, haftalık ders programlarını oluşturur, ilan eder. </a:t>
            </a:r>
          </a:p>
          <a:p>
            <a:pPr marL="457200" indent="-457200" algn="just">
              <a:buFont typeface="Wingdings" panose="05000000000000000000" pitchFamily="2" charset="2"/>
              <a:buChar char="ü"/>
            </a:pPr>
            <a:r>
              <a:rPr lang="tr-TR" sz="3000" dirty="0" smtClean="0">
                <a:latin typeface="Times New Roman" pitchFamily="18" charset="0"/>
                <a:cs typeface="Times New Roman" pitchFamily="18" charset="0"/>
              </a:rPr>
              <a:t>Kurs çalışmalarında yıllık plan ve programları onaylar, uygulanmasını sağlamak amacıyla gerekli tedbirleri alır.</a:t>
            </a:r>
          </a:p>
          <a:p>
            <a:pPr marL="457200" indent="-457200" algn="just">
              <a:buFont typeface="Wingdings" panose="05000000000000000000" pitchFamily="2" charset="2"/>
              <a:buChar char="ü"/>
            </a:pPr>
            <a:r>
              <a:rPr lang="tr-TR" sz="3000" dirty="0" smtClean="0">
                <a:latin typeface="Times New Roman" pitchFamily="18" charset="0"/>
                <a:cs typeface="Times New Roman" pitchFamily="18" charset="0"/>
              </a:rPr>
              <a:t>Kurslarda görev alan öğretmen ve personel ile kurslara katılan öğrencilere ilişkin devam, devamsızlık, takibini yapar (Sağlık raporuna dayalı hastalıklar, tabii afetler, anne, baba ve kardeşlerden birinin ölümü gibi özürler sebebiyle oluşan devamsızlıklar, devamsızlık süresinden sayılmaz). </a:t>
            </a:r>
            <a:endParaRPr lang="tr-TR" sz="3000" dirty="0">
              <a:latin typeface="Times New Roman" pitchFamily="18" charset="0"/>
              <a:cs typeface="Times New Roman" pitchFamily="18" charset="0"/>
            </a:endParaRPr>
          </a:p>
        </p:txBody>
      </p:sp>
    </p:spTree>
    <p:extLst>
      <p:ext uri="{BB962C8B-B14F-4D97-AF65-F5344CB8AC3E}">
        <p14:creationId xmlns:p14="http://schemas.microsoft.com/office/powerpoint/2010/main" val="11918368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Autofit/>
          </a:bodyPr>
          <a:lstStyle/>
          <a:p>
            <a:pPr algn="ctr"/>
            <a:r>
              <a:rPr lang="tr-TR" sz="2600" b="1" dirty="0">
                <a:solidFill>
                  <a:schemeClr val="bg1"/>
                </a:solidFill>
              </a:rPr>
              <a:t>2015 </a:t>
            </a:r>
            <a:endParaRPr lang="tr-TR" sz="2600" b="1" dirty="0" smtClean="0">
              <a:solidFill>
                <a:schemeClr val="bg1"/>
              </a:solidFill>
            </a:endParaRPr>
          </a:p>
          <a:p>
            <a:pPr algn="ctr"/>
            <a:r>
              <a:rPr lang="da-DK" sz="2600" b="1" dirty="0" smtClean="0">
                <a:solidFill>
                  <a:schemeClr val="bg1"/>
                </a:solidFill>
              </a:rPr>
              <a:t>Destekleme </a:t>
            </a:r>
            <a:r>
              <a:rPr lang="da-DK" sz="2600" b="1" dirty="0">
                <a:solidFill>
                  <a:schemeClr val="bg1"/>
                </a:solidFill>
              </a:rPr>
              <a:t>ve Yetiştirme Kurslari </a:t>
            </a:r>
            <a:r>
              <a:rPr lang="da-DK" sz="2600" b="1" dirty="0" smtClean="0">
                <a:solidFill>
                  <a:schemeClr val="bg1"/>
                </a:solidFill>
              </a:rPr>
              <a:t>Kilavuzu</a:t>
            </a:r>
            <a:endParaRPr lang="tr-TR" sz="2600" b="1"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İçerik Yer Tutucusu 2"/>
          <p:cNvSpPr txBox="1">
            <a:spLocks/>
          </p:cNvSpPr>
          <p:nvPr/>
        </p:nvSpPr>
        <p:spPr>
          <a:xfrm>
            <a:off x="73813" y="1196752"/>
            <a:ext cx="12041083" cy="5400600"/>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3600" b="1" dirty="0" smtClean="0">
                <a:solidFill>
                  <a:srgbClr val="FF0000"/>
                </a:solidFill>
                <a:latin typeface="Times New Roman" pitchFamily="18" charset="0"/>
                <a:cs typeface="Times New Roman" pitchFamily="18" charset="0"/>
              </a:rPr>
              <a:t>ÖĞRETMEN BAŞVURULARI </a:t>
            </a:r>
            <a:endParaRPr lang="tr-TR" sz="3600" dirty="0" smtClean="0">
              <a:latin typeface="Times New Roman" pitchFamily="18" charset="0"/>
              <a:cs typeface="Times New Roman" pitchFamily="18" charset="0"/>
            </a:endParaRPr>
          </a:p>
          <a:p>
            <a:pPr marL="457200" indent="-457200" algn="just">
              <a:buFont typeface="Wingdings" panose="05000000000000000000" pitchFamily="2" charset="2"/>
              <a:buChar char="ü"/>
            </a:pPr>
            <a:r>
              <a:rPr lang="tr-TR" sz="4000" dirty="0" smtClean="0">
                <a:latin typeface="Times New Roman" pitchFamily="18" charset="0"/>
                <a:cs typeface="Times New Roman" pitchFamily="18" charset="0"/>
              </a:rPr>
              <a:t>Kurslarda görev almak isteyen kadrolu öğretmenler, </a:t>
            </a:r>
            <a:r>
              <a:rPr lang="tr-TR" sz="4000" dirty="0" err="1" smtClean="0">
                <a:latin typeface="Times New Roman" pitchFamily="18" charset="0"/>
                <a:cs typeface="Times New Roman" pitchFamily="18" charset="0"/>
              </a:rPr>
              <a:t>Mebbis</a:t>
            </a:r>
            <a:r>
              <a:rPr lang="tr-TR" sz="4000" dirty="0" smtClean="0">
                <a:latin typeface="Times New Roman" pitchFamily="18" charset="0"/>
                <a:cs typeface="Times New Roman" pitchFamily="18" charset="0"/>
              </a:rPr>
              <a:t> şifreleri ile e-kurs modülünden görev almak istedikleri kurs tercihini yaparak başvuruda bulunurlar. </a:t>
            </a:r>
          </a:p>
          <a:p>
            <a:pPr algn="just"/>
            <a:endParaRPr lang="tr-TR" sz="4000" dirty="0" smtClean="0">
              <a:latin typeface="Times New Roman" pitchFamily="18" charset="0"/>
              <a:cs typeface="Times New Roman" pitchFamily="18" charset="0"/>
            </a:endParaRPr>
          </a:p>
          <a:p>
            <a:pPr marL="457200" indent="-457200" algn="just">
              <a:buFont typeface="Wingdings" panose="05000000000000000000" pitchFamily="2" charset="2"/>
              <a:buChar char="ü"/>
            </a:pPr>
            <a:r>
              <a:rPr lang="tr-TR" sz="4000" dirty="0" smtClean="0">
                <a:latin typeface="Times New Roman" pitchFamily="18" charset="0"/>
                <a:cs typeface="Times New Roman" pitchFamily="18" charset="0"/>
              </a:rPr>
              <a:t>Öğretmenler, ilçe içinde görev almak istedikleri kurs merkezlerinden üç tercihte veya tüm ilçede herhangi bir okulda görev alma isteğinde bulunabilirler.</a:t>
            </a:r>
            <a:endParaRPr lang="tr-TR" sz="4000" dirty="0">
              <a:latin typeface="Times New Roman" pitchFamily="18" charset="0"/>
              <a:cs typeface="Times New Roman" pitchFamily="18" charset="0"/>
            </a:endParaRPr>
          </a:p>
        </p:txBody>
      </p:sp>
    </p:spTree>
    <p:extLst>
      <p:ext uri="{BB962C8B-B14F-4D97-AF65-F5344CB8AC3E}">
        <p14:creationId xmlns:p14="http://schemas.microsoft.com/office/powerpoint/2010/main" val="11797894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Autofit/>
          </a:bodyPr>
          <a:lstStyle/>
          <a:p>
            <a:pPr algn="ctr"/>
            <a:r>
              <a:rPr lang="tr-TR" sz="2600" b="1" dirty="0">
                <a:solidFill>
                  <a:schemeClr val="bg1"/>
                </a:solidFill>
              </a:rPr>
              <a:t>2015 </a:t>
            </a:r>
            <a:endParaRPr lang="tr-TR" sz="2600" b="1" dirty="0" smtClean="0">
              <a:solidFill>
                <a:schemeClr val="bg1"/>
              </a:solidFill>
            </a:endParaRPr>
          </a:p>
          <a:p>
            <a:pPr algn="ctr"/>
            <a:r>
              <a:rPr lang="da-DK" sz="2600" b="1" dirty="0" smtClean="0">
                <a:solidFill>
                  <a:schemeClr val="bg1"/>
                </a:solidFill>
              </a:rPr>
              <a:t>Destekleme </a:t>
            </a:r>
            <a:r>
              <a:rPr lang="da-DK" sz="2600" b="1" dirty="0">
                <a:solidFill>
                  <a:schemeClr val="bg1"/>
                </a:solidFill>
              </a:rPr>
              <a:t>ve Yetiştirme Kurslari </a:t>
            </a:r>
            <a:r>
              <a:rPr lang="da-DK" sz="2600" b="1" dirty="0" smtClean="0">
                <a:solidFill>
                  <a:schemeClr val="bg1"/>
                </a:solidFill>
              </a:rPr>
              <a:t>Kilavuzu</a:t>
            </a:r>
            <a:endParaRPr lang="tr-TR" sz="2600" b="1"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İçerik Yer Tutucusu 2"/>
          <p:cNvSpPr txBox="1">
            <a:spLocks/>
          </p:cNvSpPr>
          <p:nvPr/>
        </p:nvSpPr>
        <p:spPr>
          <a:xfrm>
            <a:off x="73813" y="1075238"/>
            <a:ext cx="11903310" cy="5594121"/>
          </a:xfrm>
          <a:prstGeom prst="rect">
            <a:avLst/>
          </a:prstGeom>
        </p:spPr>
        <p:txBody>
          <a:bodyPr vert="horz" lIns="91440" tIns="45720" rIns="91440" bIns="45720" rtlCol="0">
            <a:no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3600" b="1" dirty="0" smtClean="0">
                <a:solidFill>
                  <a:srgbClr val="FF0000"/>
                </a:solidFill>
                <a:latin typeface="Times New Roman" pitchFamily="18" charset="0"/>
                <a:cs typeface="Times New Roman" pitchFamily="18" charset="0"/>
              </a:rPr>
              <a:t>ÖĞRETMEN BAŞVURULARI </a:t>
            </a:r>
            <a:endParaRPr lang="tr-TR" sz="3600" dirty="0" smtClean="0">
              <a:latin typeface="Times New Roman" pitchFamily="18" charset="0"/>
              <a:cs typeface="Times New Roman" pitchFamily="18" charset="0"/>
            </a:endParaRPr>
          </a:p>
          <a:p>
            <a:pPr algn="just">
              <a:buFont typeface="Wingdings" panose="05000000000000000000" pitchFamily="2" charset="2"/>
              <a:buChar char="ü"/>
            </a:pPr>
            <a:r>
              <a:rPr lang="tr-TR" sz="3600" dirty="0">
                <a:latin typeface="Times New Roman" pitchFamily="18" charset="0"/>
                <a:cs typeface="Times New Roman" pitchFamily="18" charset="0"/>
              </a:rPr>
              <a:t>Ücretli öğretmenler, e-kurs modülü üzerinden sisteme ilk girişte oluşturabilecekleri şifreler ile başvuru yaparak, ilgili evrakları komisyonlara ulaştırırlar. </a:t>
            </a:r>
          </a:p>
          <a:p>
            <a:pPr algn="just"/>
            <a:endParaRPr lang="tr-TR" sz="1500" dirty="0">
              <a:latin typeface="Times New Roman" pitchFamily="18" charset="0"/>
              <a:cs typeface="Times New Roman" pitchFamily="18" charset="0"/>
            </a:endParaRPr>
          </a:p>
          <a:p>
            <a:pPr algn="just">
              <a:buFont typeface="Wingdings" panose="05000000000000000000" pitchFamily="2" charset="2"/>
              <a:buChar char="ü"/>
            </a:pPr>
            <a:r>
              <a:rPr lang="tr-TR" sz="3600" dirty="0">
                <a:latin typeface="Times New Roman" pitchFamily="18" charset="0"/>
                <a:cs typeface="Times New Roman" pitchFamily="18" charset="0"/>
              </a:rPr>
              <a:t>(Ücretli öğretmen başvurusu sadece il millî eğitim müdürlüğü e-kurs modülü kullanıcısı tarafından silinebilir. )</a:t>
            </a:r>
          </a:p>
          <a:p>
            <a:pPr algn="just"/>
            <a:endParaRPr lang="tr-TR" sz="1200" dirty="0">
              <a:latin typeface="Times New Roman" pitchFamily="18" charset="0"/>
              <a:cs typeface="Times New Roman" pitchFamily="18" charset="0"/>
            </a:endParaRPr>
          </a:p>
          <a:p>
            <a:pPr algn="just">
              <a:buFont typeface="Wingdings" panose="05000000000000000000" pitchFamily="2" charset="2"/>
              <a:buChar char="ü"/>
            </a:pPr>
            <a:r>
              <a:rPr lang="tr-TR" sz="3600" dirty="0">
                <a:latin typeface="Times New Roman" pitchFamily="18" charset="0"/>
                <a:cs typeface="Times New Roman" pitchFamily="18" charset="0"/>
              </a:rPr>
              <a:t>Ücretli öğretmenlerin hangi kursta görev alacakları kurs merkezlerinin talebi doğrultusunda komisyonlar tarafından belirlenir. </a:t>
            </a:r>
          </a:p>
        </p:txBody>
      </p:sp>
      <p:sp>
        <p:nvSpPr>
          <p:cNvPr id="14" name="İçerik Yer Tutucusu 2"/>
          <p:cNvSpPr txBox="1">
            <a:spLocks/>
          </p:cNvSpPr>
          <p:nvPr/>
        </p:nvSpPr>
        <p:spPr>
          <a:xfrm>
            <a:off x="357158" y="1000108"/>
            <a:ext cx="8229600" cy="4525963"/>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42560832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15" name="Resim 1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6" name="İçerik Yer Tutucusu 2"/>
          <p:cNvSpPr txBox="1">
            <a:spLocks/>
          </p:cNvSpPr>
          <p:nvPr/>
        </p:nvSpPr>
        <p:spPr>
          <a:xfrm>
            <a:off x="73813" y="1028887"/>
            <a:ext cx="12041083" cy="5829113"/>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dirty="0" smtClean="0">
                <a:solidFill>
                  <a:srgbClr val="FF0000"/>
                </a:solidFill>
                <a:latin typeface="Times New Roman" panose="02020603050405020304" pitchFamily="18" charset="0"/>
                <a:cs typeface="Times New Roman" panose="02020603050405020304" pitchFamily="18" charset="0"/>
              </a:rPr>
              <a:t>Bu Yönerge; </a:t>
            </a:r>
          </a:p>
          <a:p>
            <a:pPr algn="just"/>
            <a:endParaRPr lang="tr-TR" sz="3600" dirty="0" smtClean="0">
              <a:solidFill>
                <a:srgbClr val="FF0000"/>
              </a:solidFill>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ü"/>
            </a:pPr>
            <a:r>
              <a:rPr lang="tr-TR" sz="3600" dirty="0" smtClean="0">
                <a:latin typeface="Times New Roman" panose="02020603050405020304" pitchFamily="18" charset="0"/>
                <a:cs typeface="Times New Roman" panose="02020603050405020304" pitchFamily="18" charset="0"/>
              </a:rPr>
              <a:t>Millî Eğitim Bakanlığı Okul Öncesi Eğitim ve İlköğretim Kurumları Yönetmeliği, </a:t>
            </a:r>
          </a:p>
          <a:p>
            <a:pPr marL="571500" indent="-571500" algn="just">
              <a:buFont typeface="Wingdings" panose="05000000000000000000" pitchFamily="2" charset="2"/>
              <a:buChar char="ü"/>
            </a:pPr>
            <a:r>
              <a:rPr lang="tr-TR" sz="3600" dirty="0" smtClean="0">
                <a:latin typeface="Times New Roman" panose="02020603050405020304" pitchFamily="18" charset="0"/>
                <a:cs typeface="Times New Roman" panose="02020603050405020304" pitchFamily="18" charset="0"/>
              </a:rPr>
              <a:t>Millî Eğitim Bakanlığı Ortaöğretim Kurumları Yönetmeliği, </a:t>
            </a:r>
          </a:p>
          <a:p>
            <a:pPr marL="571500" indent="-571500" algn="just">
              <a:buFont typeface="Wingdings" panose="05000000000000000000" pitchFamily="2" charset="2"/>
              <a:buChar char="ü"/>
            </a:pPr>
            <a:r>
              <a:rPr lang="tr-TR" sz="3600" dirty="0" smtClean="0">
                <a:latin typeface="Times New Roman" panose="02020603050405020304" pitchFamily="18" charset="0"/>
                <a:cs typeface="Times New Roman" panose="02020603050405020304" pitchFamily="18" charset="0"/>
              </a:rPr>
              <a:t>Özel Eğitim Hizmetleri Yönetmeliği, </a:t>
            </a:r>
          </a:p>
          <a:p>
            <a:pPr marL="571500" indent="-571500" algn="just">
              <a:buFont typeface="Wingdings" panose="05000000000000000000" pitchFamily="2" charset="2"/>
              <a:buChar char="ü"/>
            </a:pPr>
            <a:r>
              <a:rPr lang="tr-TR" sz="3600" dirty="0" smtClean="0">
                <a:latin typeface="Times New Roman" panose="02020603050405020304" pitchFamily="18" charset="0"/>
                <a:cs typeface="Times New Roman" panose="02020603050405020304" pitchFamily="18" charset="0"/>
              </a:rPr>
              <a:t>Milli Eğitim Bakanlığı Yaygın Eğitim Kurumları Yönetmeliği, </a:t>
            </a:r>
          </a:p>
          <a:p>
            <a:pPr algn="just"/>
            <a:r>
              <a:rPr lang="tr-TR" sz="3600" dirty="0" smtClean="0">
                <a:latin typeface="Times New Roman" panose="02020603050405020304" pitchFamily="18" charset="0"/>
                <a:cs typeface="Times New Roman" panose="02020603050405020304" pitchFamily="18" charset="0"/>
              </a:rPr>
              <a:t>hükümlerine dayanılarak hazırlanmıştır.</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13168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Autofit/>
          </a:bodyPr>
          <a:lstStyle/>
          <a:p>
            <a:pPr algn="ctr"/>
            <a:r>
              <a:rPr lang="tr-TR" sz="2600" b="1" dirty="0">
                <a:solidFill>
                  <a:schemeClr val="bg1"/>
                </a:solidFill>
              </a:rPr>
              <a:t>2015 </a:t>
            </a:r>
            <a:endParaRPr lang="tr-TR" sz="2600" b="1" dirty="0" smtClean="0">
              <a:solidFill>
                <a:schemeClr val="bg1"/>
              </a:solidFill>
            </a:endParaRPr>
          </a:p>
          <a:p>
            <a:pPr algn="ctr"/>
            <a:r>
              <a:rPr lang="da-DK" sz="2600" b="1" dirty="0" smtClean="0">
                <a:solidFill>
                  <a:schemeClr val="bg1"/>
                </a:solidFill>
              </a:rPr>
              <a:t>Destekleme </a:t>
            </a:r>
            <a:r>
              <a:rPr lang="da-DK" sz="2600" b="1" dirty="0">
                <a:solidFill>
                  <a:schemeClr val="bg1"/>
                </a:solidFill>
              </a:rPr>
              <a:t>ve Yetiştirme Kurslari </a:t>
            </a:r>
            <a:r>
              <a:rPr lang="da-DK" sz="2600" b="1" dirty="0" smtClean="0">
                <a:solidFill>
                  <a:schemeClr val="bg1"/>
                </a:solidFill>
              </a:rPr>
              <a:t>Kilavuzu</a:t>
            </a:r>
            <a:endParaRPr lang="tr-TR" sz="2600" b="1"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1" name="İçerik Yer Tutucusu 2"/>
          <p:cNvSpPr txBox="1">
            <a:spLocks/>
          </p:cNvSpPr>
          <p:nvPr/>
        </p:nvSpPr>
        <p:spPr>
          <a:xfrm>
            <a:off x="73813" y="1074510"/>
            <a:ext cx="12041083" cy="5666857"/>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800" b="1" dirty="0" smtClean="0">
                <a:solidFill>
                  <a:srgbClr val="FF0000"/>
                </a:solidFill>
                <a:latin typeface="Times New Roman" pitchFamily="18" charset="0"/>
                <a:cs typeface="Times New Roman" pitchFamily="18" charset="0"/>
              </a:rPr>
              <a:t>ÖĞRETMEN BAŞVURULARI </a:t>
            </a: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3200" dirty="0">
                <a:latin typeface="Times New Roman" pitchFamily="18" charset="0"/>
                <a:cs typeface="Times New Roman" pitchFamily="18" charset="0"/>
              </a:rPr>
              <a:t>Ücretli öğretmenler, e-kurs modülü üzerinden sisteme ilk girişte oluşturabilecekleri şifreler ile başvuru yaparak, ilgili evrakları komisyonlara ulaştırırlar. </a:t>
            </a:r>
          </a:p>
          <a:p>
            <a:pPr algn="just"/>
            <a:endParaRPr lang="tr-TR" sz="1600" dirty="0">
              <a:latin typeface="Times New Roman" pitchFamily="18" charset="0"/>
              <a:cs typeface="Times New Roman" pitchFamily="18" charset="0"/>
            </a:endParaRPr>
          </a:p>
          <a:p>
            <a:pPr algn="just">
              <a:buFont typeface="Wingdings" panose="05000000000000000000" pitchFamily="2" charset="2"/>
              <a:buChar char="ü"/>
            </a:pPr>
            <a:r>
              <a:rPr lang="tr-TR" sz="3200" dirty="0">
                <a:latin typeface="Times New Roman" pitchFamily="18" charset="0"/>
                <a:cs typeface="Times New Roman" pitchFamily="18" charset="0"/>
              </a:rPr>
              <a:t>Ücretli öğretmenlerin hangi kursta görev alacakları kurs merkezlerinin talebi doğrultusunda komisyonlar tarafından belirlenir. </a:t>
            </a:r>
            <a:endParaRPr lang="tr-TR" sz="3200" dirty="0" smtClean="0">
              <a:latin typeface="Times New Roman" pitchFamily="18" charset="0"/>
              <a:cs typeface="Times New Roman" pitchFamily="18" charset="0"/>
            </a:endParaRPr>
          </a:p>
          <a:p>
            <a:pPr algn="just">
              <a:buFont typeface="Wingdings" panose="05000000000000000000" pitchFamily="2" charset="2"/>
              <a:buChar char="ü"/>
            </a:pPr>
            <a:r>
              <a:rPr lang="tr-TR" sz="3200" dirty="0">
                <a:latin typeface="Times New Roman" pitchFamily="18" charset="0"/>
                <a:cs typeface="Times New Roman" pitchFamily="18" charset="0"/>
              </a:rPr>
              <a:t>Tercih ettiği kurs merkezlerinde görev alamayan öğretmenler, ilçe komisyonları tarafından ihtiyaç duyulan kurs merkezlerinde değerlendirilirler. </a:t>
            </a:r>
          </a:p>
          <a:p>
            <a:pPr algn="just"/>
            <a:endParaRPr lang="tr-TR" sz="1400" dirty="0">
              <a:latin typeface="Times New Roman" pitchFamily="18" charset="0"/>
              <a:cs typeface="Times New Roman" pitchFamily="18" charset="0"/>
            </a:endParaRPr>
          </a:p>
          <a:p>
            <a:pPr algn="just">
              <a:buFont typeface="Wingdings" panose="05000000000000000000" pitchFamily="2" charset="2"/>
              <a:buChar char="ü"/>
            </a:pPr>
            <a:r>
              <a:rPr lang="tr-TR" sz="3200" dirty="0">
                <a:latin typeface="Times New Roman" pitchFamily="18" charset="0"/>
                <a:cs typeface="Times New Roman" pitchFamily="18" charset="0"/>
              </a:rPr>
              <a:t>Öğretmen başvuruları, e-kurs modülü üzerinden gerçekleştireceklerdir. </a:t>
            </a:r>
          </a:p>
          <a:p>
            <a:pPr algn="just"/>
            <a:endParaRPr lang="tr-TR" sz="2800" dirty="0">
              <a:latin typeface="Times New Roman" pitchFamily="18" charset="0"/>
              <a:cs typeface="Times New Roman" pitchFamily="18" charset="0"/>
            </a:endParaRPr>
          </a:p>
        </p:txBody>
      </p:sp>
      <p:sp>
        <p:nvSpPr>
          <p:cNvPr id="14" name="İçerik Yer Tutucusu 2"/>
          <p:cNvSpPr txBox="1">
            <a:spLocks/>
          </p:cNvSpPr>
          <p:nvPr/>
        </p:nvSpPr>
        <p:spPr>
          <a:xfrm>
            <a:off x="357158" y="1000108"/>
            <a:ext cx="8229600" cy="4525963"/>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15211176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Autofit/>
          </a:bodyPr>
          <a:lstStyle/>
          <a:p>
            <a:pPr algn="ctr"/>
            <a:r>
              <a:rPr lang="tr-TR" sz="2600" b="1" dirty="0">
                <a:solidFill>
                  <a:schemeClr val="bg1"/>
                </a:solidFill>
              </a:rPr>
              <a:t>2015 </a:t>
            </a:r>
            <a:endParaRPr lang="tr-TR" sz="2600" b="1" dirty="0" smtClean="0">
              <a:solidFill>
                <a:schemeClr val="bg1"/>
              </a:solidFill>
            </a:endParaRPr>
          </a:p>
          <a:p>
            <a:pPr algn="ctr"/>
            <a:r>
              <a:rPr lang="da-DK" sz="2600" b="1" dirty="0" smtClean="0">
                <a:solidFill>
                  <a:schemeClr val="bg1"/>
                </a:solidFill>
              </a:rPr>
              <a:t>Destekleme </a:t>
            </a:r>
            <a:r>
              <a:rPr lang="da-DK" sz="2600" b="1" dirty="0">
                <a:solidFill>
                  <a:schemeClr val="bg1"/>
                </a:solidFill>
              </a:rPr>
              <a:t>ve Yetiştirme Kurslari </a:t>
            </a:r>
            <a:r>
              <a:rPr lang="da-DK" sz="2600" b="1" dirty="0" smtClean="0">
                <a:solidFill>
                  <a:schemeClr val="bg1"/>
                </a:solidFill>
              </a:rPr>
              <a:t>Kilavuzu</a:t>
            </a:r>
            <a:endParaRPr lang="tr-TR" sz="2600" b="1"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4" name="İçerik Yer Tutucusu 2"/>
          <p:cNvSpPr txBox="1">
            <a:spLocks/>
          </p:cNvSpPr>
          <p:nvPr/>
        </p:nvSpPr>
        <p:spPr>
          <a:xfrm>
            <a:off x="357158" y="1000108"/>
            <a:ext cx="8229600" cy="4525963"/>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15" name="İçerik Yer Tutucusu 2"/>
          <p:cNvSpPr txBox="1">
            <a:spLocks/>
          </p:cNvSpPr>
          <p:nvPr/>
        </p:nvSpPr>
        <p:spPr>
          <a:xfrm>
            <a:off x="73813" y="1053388"/>
            <a:ext cx="12041083" cy="5687980"/>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3200" b="1" dirty="0" smtClean="0">
                <a:solidFill>
                  <a:srgbClr val="FF0000"/>
                </a:solidFill>
                <a:latin typeface="Times New Roman" pitchFamily="18" charset="0"/>
                <a:cs typeface="Times New Roman" pitchFamily="18" charset="0"/>
              </a:rPr>
              <a:t>KURSLARA ÖĞRENCİ/KURSİYER BAŞVURULARI  </a:t>
            </a:r>
            <a:endParaRPr lang="tr-TR" sz="3200" dirty="0" smtClean="0">
              <a:latin typeface="Times New Roman" pitchFamily="18" charset="0"/>
              <a:cs typeface="Times New Roman" pitchFamily="18" charset="0"/>
            </a:endParaRPr>
          </a:p>
          <a:p>
            <a:pPr algn="just">
              <a:buFont typeface="Wingdings" panose="05000000000000000000" pitchFamily="2" charset="2"/>
              <a:buChar char="ü"/>
            </a:pPr>
            <a:r>
              <a:rPr lang="tr-TR" sz="3600" dirty="0" smtClean="0">
                <a:latin typeface="Times New Roman" pitchFamily="18" charset="0"/>
                <a:cs typeface="Times New Roman" pitchFamily="18" charset="0"/>
              </a:rPr>
              <a:t>Öğrenci/kursiyerler ders ve öğretmen tercihinde bulunabilir. </a:t>
            </a:r>
          </a:p>
          <a:p>
            <a:pPr algn="just">
              <a:buFont typeface="Wingdings" panose="05000000000000000000" pitchFamily="2" charset="2"/>
              <a:buChar char="ü"/>
            </a:pPr>
            <a:endParaRPr lang="tr-TR" sz="1600" dirty="0" smtClean="0">
              <a:latin typeface="Times New Roman" pitchFamily="18" charset="0"/>
              <a:cs typeface="Times New Roman" pitchFamily="18" charset="0"/>
            </a:endParaRPr>
          </a:p>
          <a:p>
            <a:pPr algn="just">
              <a:buFont typeface="Wingdings" panose="05000000000000000000" pitchFamily="2" charset="2"/>
              <a:buChar char="ü"/>
            </a:pPr>
            <a:r>
              <a:rPr lang="tr-TR" sz="3600" dirty="0" smtClean="0">
                <a:latin typeface="Times New Roman" pitchFamily="18" charset="0"/>
                <a:cs typeface="Times New Roman" pitchFamily="18" charset="0"/>
              </a:rPr>
              <a:t>Kursa katılmak isteyen örgün eğitime devam eden öğrenciler, okul/kurumlarından alacakları </a:t>
            </a:r>
            <a:r>
              <a:rPr lang="tr-TR" sz="3600" dirty="0" err="1" smtClean="0">
                <a:latin typeface="Times New Roman" pitchFamily="18" charset="0"/>
                <a:cs typeface="Times New Roman" pitchFamily="18" charset="0"/>
              </a:rPr>
              <a:t>eba</a:t>
            </a:r>
            <a:r>
              <a:rPr lang="tr-TR" sz="3600" dirty="0" smtClean="0">
                <a:latin typeface="Times New Roman" pitchFamily="18" charset="0"/>
                <a:cs typeface="Times New Roman" pitchFamily="18" charset="0"/>
              </a:rPr>
              <a:t> şifresi ile e-kurs modülü üzerinden tercih yapacaklardır.</a:t>
            </a:r>
          </a:p>
          <a:p>
            <a:pPr algn="just">
              <a:buFont typeface="Wingdings" panose="05000000000000000000" pitchFamily="2" charset="2"/>
              <a:buChar char="ü"/>
            </a:pPr>
            <a:endParaRPr lang="tr-TR" sz="1600" dirty="0" smtClean="0">
              <a:latin typeface="Times New Roman" pitchFamily="18" charset="0"/>
              <a:cs typeface="Times New Roman" pitchFamily="18" charset="0"/>
            </a:endParaRPr>
          </a:p>
          <a:p>
            <a:pPr algn="just">
              <a:buFont typeface="Wingdings" panose="05000000000000000000" pitchFamily="2" charset="2"/>
              <a:buChar char="ü"/>
            </a:pPr>
            <a:r>
              <a:rPr lang="tr-TR" sz="3600" dirty="0" smtClean="0">
                <a:latin typeface="Times New Roman" pitchFamily="18" charset="0"/>
                <a:cs typeface="Times New Roman" pitchFamily="18" charset="0"/>
              </a:rPr>
              <a:t>Açık öğretim öğrencileri başvurularını örgün eğitim kurs merkezlerine, kursiyerler ise halk eğitim merkezi müdürlüklerine bulundukları sınıf düzeyini gösterir belge veya diploma ile bizzat başvurarak yapacaklar ve kurs şifrelerini alacaklardır. </a:t>
            </a: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963162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Autofit/>
          </a:bodyPr>
          <a:lstStyle/>
          <a:p>
            <a:pPr algn="ctr"/>
            <a:r>
              <a:rPr lang="tr-TR" sz="2600" b="1" dirty="0">
                <a:solidFill>
                  <a:schemeClr val="bg1"/>
                </a:solidFill>
              </a:rPr>
              <a:t>2015 </a:t>
            </a:r>
            <a:endParaRPr lang="tr-TR" sz="2600" b="1" dirty="0" smtClean="0">
              <a:solidFill>
                <a:schemeClr val="bg1"/>
              </a:solidFill>
            </a:endParaRPr>
          </a:p>
          <a:p>
            <a:pPr algn="ctr"/>
            <a:r>
              <a:rPr lang="da-DK" sz="2600" b="1" dirty="0" smtClean="0">
                <a:solidFill>
                  <a:schemeClr val="bg1"/>
                </a:solidFill>
              </a:rPr>
              <a:t>Destekleme </a:t>
            </a:r>
            <a:r>
              <a:rPr lang="da-DK" sz="2600" b="1" dirty="0">
                <a:solidFill>
                  <a:schemeClr val="bg1"/>
                </a:solidFill>
              </a:rPr>
              <a:t>ve Yetiştirme Kurslari </a:t>
            </a:r>
            <a:r>
              <a:rPr lang="da-DK" sz="2600" b="1" dirty="0" smtClean="0">
                <a:solidFill>
                  <a:schemeClr val="bg1"/>
                </a:solidFill>
              </a:rPr>
              <a:t>Kilavuzu</a:t>
            </a:r>
            <a:endParaRPr lang="tr-TR" sz="2600" b="1" dirty="0">
              <a:solidFill>
                <a:schemeClr val="bg1"/>
              </a:solidFill>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4" name="İçerik Yer Tutucusu 2"/>
          <p:cNvSpPr txBox="1">
            <a:spLocks/>
          </p:cNvSpPr>
          <p:nvPr/>
        </p:nvSpPr>
        <p:spPr>
          <a:xfrm>
            <a:off x="357158" y="1000108"/>
            <a:ext cx="8229600" cy="4525963"/>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15" name="İçerik Yer Tutucusu 2"/>
          <p:cNvSpPr txBox="1">
            <a:spLocks/>
          </p:cNvSpPr>
          <p:nvPr/>
        </p:nvSpPr>
        <p:spPr>
          <a:xfrm>
            <a:off x="73812" y="1084901"/>
            <a:ext cx="12041083" cy="5773099"/>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3200" b="1" dirty="0" smtClean="0">
                <a:solidFill>
                  <a:srgbClr val="FF0000"/>
                </a:solidFill>
                <a:latin typeface="Times New Roman" pitchFamily="18" charset="0"/>
                <a:cs typeface="Times New Roman" pitchFamily="18" charset="0"/>
              </a:rPr>
              <a:t>KURSLARA ÖĞRETMEN GÖREVLENDİRİLMESİ</a:t>
            </a:r>
            <a:endParaRPr lang="tr-TR" sz="3200" dirty="0" smtClean="0">
              <a:solidFill>
                <a:srgbClr val="FF0000"/>
              </a:solidFill>
              <a:latin typeface="Times New Roman" pitchFamily="18" charset="0"/>
              <a:cs typeface="Times New Roman" pitchFamily="18" charset="0"/>
            </a:endParaRPr>
          </a:p>
          <a:p>
            <a:pPr algn="just">
              <a:buFont typeface="Wingdings" panose="05000000000000000000" pitchFamily="2" charset="2"/>
              <a:buChar char="ü"/>
            </a:pPr>
            <a:r>
              <a:rPr lang="tr-TR" sz="3600" dirty="0" smtClean="0">
                <a:latin typeface="Times New Roman" pitchFamily="18" charset="0"/>
                <a:cs typeface="Times New Roman" pitchFamily="18" charset="0"/>
              </a:rPr>
              <a:t>Kurslara öğretmen görevlendirilmesi e-kurs modülü üzerinden kurs merkezi müdürlüğü tarafından öncelikle o kursa başvuru yapan kadrolu öğretmenler arasından öğrenci tercihleri ve ihtiyaçlar gözetilerek yapılır. </a:t>
            </a:r>
          </a:p>
          <a:p>
            <a:pPr algn="just"/>
            <a:endParaRPr lang="tr-TR" sz="1600" dirty="0" smtClean="0">
              <a:latin typeface="Times New Roman" pitchFamily="18" charset="0"/>
              <a:cs typeface="Times New Roman" pitchFamily="18" charset="0"/>
            </a:endParaRPr>
          </a:p>
          <a:p>
            <a:pPr algn="just">
              <a:buFont typeface="Wingdings" panose="05000000000000000000" pitchFamily="2" charset="2"/>
              <a:buChar char="ü"/>
            </a:pPr>
            <a:r>
              <a:rPr lang="tr-TR" sz="3600" dirty="0" smtClean="0">
                <a:latin typeface="Times New Roman" pitchFamily="18" charset="0"/>
                <a:cs typeface="Times New Roman" pitchFamily="18" charset="0"/>
              </a:rPr>
              <a:t>İhtiyaç olması halinde (e-kurs modülü üzerinden) komisyonlar tarafından onaylanan ücretli öğretmen görevlendirmesi yapılır.</a:t>
            </a:r>
          </a:p>
          <a:p>
            <a:pPr algn="just"/>
            <a:endParaRPr lang="tr-TR" sz="1600" dirty="0" smtClean="0">
              <a:latin typeface="Times New Roman" pitchFamily="18" charset="0"/>
              <a:cs typeface="Times New Roman" pitchFamily="18" charset="0"/>
            </a:endParaRPr>
          </a:p>
          <a:p>
            <a:pPr algn="just">
              <a:buFont typeface="Wingdings" panose="05000000000000000000" pitchFamily="2" charset="2"/>
              <a:buChar char="ü"/>
            </a:pPr>
            <a:r>
              <a:rPr lang="tr-TR" sz="3600" b="1" dirty="0" smtClean="0">
                <a:latin typeface="Times New Roman" pitchFamily="18" charset="0"/>
                <a:cs typeface="Times New Roman" pitchFamily="18" charset="0"/>
              </a:rPr>
              <a:t>Kurs merkezleri, görev veremedikleri öğretmenleri modül üzerinden ihtiyaç dışı olarak (ihtiyaç fazlası butonu) </a:t>
            </a:r>
            <a:r>
              <a:rPr lang="tr-TR" sz="3600" b="1" dirty="0" smtClean="0">
                <a:solidFill>
                  <a:srgbClr val="FF0000"/>
                </a:solidFill>
                <a:latin typeface="Times New Roman" pitchFamily="18" charset="0"/>
                <a:cs typeface="Times New Roman" pitchFamily="18" charset="0"/>
              </a:rPr>
              <a:t>il(ilçe)</a:t>
            </a:r>
            <a:r>
              <a:rPr lang="tr-TR" sz="3600" b="1" dirty="0" smtClean="0">
                <a:latin typeface="Times New Roman" pitchFamily="18" charset="0"/>
                <a:cs typeface="Times New Roman" pitchFamily="18" charset="0"/>
              </a:rPr>
              <a:t> havuzuna gönderirler. </a:t>
            </a:r>
          </a:p>
          <a:p>
            <a:pPr algn="just">
              <a:buFont typeface="Wingdings" panose="05000000000000000000" pitchFamily="2" charset="2"/>
              <a:buChar char="ü"/>
            </a:pPr>
            <a:endParaRPr lang="tr-TR"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7107155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lvl="0" algn="ctr">
              <a:lnSpc>
                <a:spcPct val="90000"/>
              </a:lnSpc>
              <a:spcBef>
                <a:spcPct val="0"/>
              </a:spcBef>
              <a:defRPr/>
            </a:pPr>
            <a:r>
              <a:rPr lang="tr-TR" sz="1500" b="1" spc="100" dirty="0" smtClean="0">
                <a:solidFill>
                  <a:schemeClr val="bg1"/>
                </a:solidFill>
                <a:latin typeface="Verdana" pitchFamily="34" charset="0"/>
                <a:ea typeface="Verdana" pitchFamily="34" charset="0"/>
                <a:cs typeface="Verdana" pitchFamily="34" charset="0"/>
              </a:rPr>
              <a:t>KONYA İL MİLLİ EĞİTİM MÜDÜRLÜĞÜ  </a:t>
            </a:r>
          </a:p>
          <a:p>
            <a:pPr lvl="0" algn="ctr">
              <a:lnSpc>
                <a:spcPct val="90000"/>
              </a:lnSpc>
              <a:spcBef>
                <a:spcPct val="0"/>
              </a:spcBef>
              <a:defRPr/>
            </a:pPr>
            <a:r>
              <a:rPr lang="tr-TR" sz="1200" b="1" spc="100" dirty="0" smtClean="0">
                <a:solidFill>
                  <a:schemeClr val="bg1"/>
                </a:solidFill>
                <a:latin typeface="Verdana" pitchFamily="34" charset="0"/>
                <a:ea typeface="Verdana" pitchFamily="34" charset="0"/>
                <a:cs typeface="Verdana" pitchFamily="34" charset="0"/>
              </a:rPr>
              <a:t>25 – 26 KASIM 2015 TARİHİNDE YAPILACAK TEMEL EĞİTİMDEN ORTAÖĞRETİME GEÇİŞ SINAVI</a:t>
            </a:r>
            <a:endParaRPr lang="tr-TR" sz="1200" b="1" spc="100" dirty="0">
              <a:solidFill>
                <a:schemeClr val="bg1"/>
              </a:solidFill>
              <a:latin typeface="Verdana" pitchFamily="34" charset="0"/>
              <a:ea typeface="Verdana" pitchFamily="34" charset="0"/>
              <a:cs typeface="Verdana" pitchFamily="34" charset="0"/>
            </a:endParaRPr>
          </a:p>
        </p:txBody>
      </p:sp>
      <p:pic>
        <p:nvPicPr>
          <p:cNvPr id="9" name="Resim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4" name="5 Dikdörtgen"/>
          <p:cNvSpPr/>
          <p:nvPr/>
        </p:nvSpPr>
        <p:spPr>
          <a:xfrm>
            <a:off x="333772" y="1124744"/>
            <a:ext cx="11781124" cy="1077218"/>
          </a:xfrm>
          <a:prstGeom prst="rect">
            <a:avLst/>
          </a:prstGeom>
        </p:spPr>
        <p:txBody>
          <a:bodyPr wrap="square">
            <a:spAutoFit/>
          </a:bodyPr>
          <a:lstStyle/>
          <a:p>
            <a:pPr marL="0" indent="0" algn="ctr">
              <a:buNone/>
            </a:pPr>
            <a:r>
              <a:rPr lang="tr-TR" sz="3200" b="1" dirty="0" smtClean="0">
                <a:latin typeface="Times New Roman" pitchFamily="18" charset="0"/>
                <a:cs typeface="Times New Roman" pitchFamily="18" charset="0"/>
              </a:rPr>
              <a:t>2. DÖNEM</a:t>
            </a:r>
          </a:p>
          <a:p>
            <a:pPr marL="0" indent="0" algn="ctr">
              <a:buNone/>
            </a:pPr>
            <a:r>
              <a:rPr lang="tr-TR" sz="3200" b="1" dirty="0" smtClean="0">
                <a:latin typeface="Times New Roman" pitchFamily="18" charset="0"/>
                <a:cs typeface="Times New Roman" pitchFamily="18" charset="0"/>
              </a:rPr>
              <a:t>DESTEKLEME VE YETİŞTİRME KURSLARI TAKVİMİ</a:t>
            </a:r>
            <a:endParaRPr lang="tr-TR" sz="3200" dirty="0">
              <a:latin typeface="Times New Roman" pitchFamily="18" charset="0"/>
              <a:cs typeface="Times New Roman" pitchFamily="18" charset="0"/>
            </a:endParaRPr>
          </a:p>
        </p:txBody>
      </p:sp>
      <p:graphicFrame>
        <p:nvGraphicFramePr>
          <p:cNvPr id="15" name="4 Tablo"/>
          <p:cNvGraphicFramePr>
            <a:graphicFrameLocks noGrp="1"/>
          </p:cNvGraphicFramePr>
          <p:nvPr>
            <p:extLst>
              <p:ext uri="{D42A27DB-BD31-4B8C-83A1-F6EECF244321}">
                <p14:modId xmlns:p14="http://schemas.microsoft.com/office/powerpoint/2010/main" val="2710491030"/>
              </p:ext>
            </p:extLst>
          </p:nvPr>
        </p:nvGraphicFramePr>
        <p:xfrm>
          <a:off x="549796" y="2219692"/>
          <a:ext cx="10801200" cy="3700727"/>
        </p:xfrm>
        <a:graphic>
          <a:graphicData uri="http://schemas.openxmlformats.org/drawingml/2006/table">
            <a:tbl>
              <a:tblPr/>
              <a:tblGrid>
                <a:gridCol w="5205984"/>
                <a:gridCol w="5595216"/>
              </a:tblGrid>
              <a:tr h="813627">
                <a:tc>
                  <a:txBody>
                    <a:bodyPr/>
                    <a:lstStyle/>
                    <a:p>
                      <a:pPr>
                        <a:lnSpc>
                          <a:spcPct val="115000"/>
                        </a:lnSpc>
                        <a:spcAft>
                          <a:spcPts val="0"/>
                        </a:spcAft>
                      </a:pPr>
                      <a:r>
                        <a:rPr lang="tr-TR" sz="2400" b="1" dirty="0" smtClean="0">
                          <a:latin typeface="Times" panose="02020603050405020304" pitchFamily="18" charset="0"/>
                          <a:ea typeface="Calibri"/>
                          <a:cs typeface="Times" panose="02020603050405020304" pitchFamily="18" charset="0"/>
                        </a:rPr>
                        <a:t>18 </a:t>
                      </a:r>
                      <a:r>
                        <a:rPr lang="tr-TR" sz="2400" b="1" dirty="0">
                          <a:latin typeface="Times" panose="02020603050405020304" pitchFamily="18" charset="0"/>
                          <a:ea typeface="Calibri"/>
                          <a:cs typeface="Times" panose="02020603050405020304" pitchFamily="18" charset="0"/>
                        </a:rPr>
                        <a:t>Aralık – </a:t>
                      </a:r>
                      <a:r>
                        <a:rPr lang="tr-TR" sz="2400" b="1" dirty="0" smtClean="0">
                          <a:latin typeface="Times" panose="02020603050405020304" pitchFamily="18" charset="0"/>
                          <a:ea typeface="Calibri"/>
                          <a:cs typeface="Times" panose="02020603050405020304" pitchFamily="18" charset="0"/>
                        </a:rPr>
                        <a:t>25 </a:t>
                      </a:r>
                      <a:r>
                        <a:rPr lang="tr-TR" sz="2400" b="1" dirty="0">
                          <a:latin typeface="Times" panose="02020603050405020304" pitchFamily="18" charset="0"/>
                          <a:ea typeface="Calibri"/>
                          <a:cs typeface="Times" panose="02020603050405020304" pitchFamily="18" charset="0"/>
                        </a:rPr>
                        <a:t>Aralık 2015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dirty="0">
                          <a:latin typeface="Times" panose="02020603050405020304" pitchFamily="18" charset="0"/>
                          <a:ea typeface="Calibri"/>
                          <a:cs typeface="Times" panose="02020603050405020304" pitchFamily="18" charset="0"/>
                        </a:rPr>
                        <a:t>Kurs merkezi başvuruları</a:t>
                      </a:r>
                    </a:p>
                    <a:p>
                      <a:pPr>
                        <a:lnSpc>
                          <a:spcPct val="115000"/>
                        </a:lnSpc>
                        <a:spcAft>
                          <a:spcPts val="0"/>
                        </a:spcAft>
                      </a:pPr>
                      <a:r>
                        <a:rPr lang="tr-TR" sz="2400" b="1" dirty="0">
                          <a:latin typeface="Times" panose="02020603050405020304" pitchFamily="18" charset="0"/>
                          <a:ea typeface="Calibri"/>
                          <a:cs typeface="Times" panose="02020603050405020304" pitchFamily="18" charset="0"/>
                        </a:rPr>
                        <a:t>İl/ilçe onay işlemleri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697">
                <a:tc>
                  <a:txBody>
                    <a:bodyPr/>
                    <a:lstStyle/>
                    <a:p>
                      <a:pPr>
                        <a:lnSpc>
                          <a:spcPct val="115000"/>
                        </a:lnSpc>
                        <a:spcAft>
                          <a:spcPts val="0"/>
                        </a:spcAft>
                      </a:pPr>
                      <a:r>
                        <a:rPr lang="tr-TR" sz="2400" b="1" dirty="0" smtClean="0">
                          <a:latin typeface="Times" panose="02020603050405020304" pitchFamily="18" charset="0"/>
                          <a:ea typeface="Calibri"/>
                          <a:cs typeface="Times" panose="02020603050405020304" pitchFamily="18" charset="0"/>
                        </a:rPr>
                        <a:t>26 Aralık </a:t>
                      </a:r>
                      <a:r>
                        <a:rPr lang="tr-TR" sz="2400" b="1" dirty="0">
                          <a:latin typeface="Times" panose="02020603050405020304" pitchFamily="18" charset="0"/>
                          <a:ea typeface="Calibri"/>
                          <a:cs typeface="Times" panose="02020603050405020304" pitchFamily="18" charset="0"/>
                        </a:rPr>
                        <a:t>2015 – </a:t>
                      </a:r>
                      <a:r>
                        <a:rPr lang="tr-TR" sz="2400" b="1" dirty="0" smtClean="0">
                          <a:latin typeface="Times" panose="02020603050405020304" pitchFamily="18" charset="0"/>
                          <a:ea typeface="Calibri"/>
                          <a:cs typeface="Times" panose="02020603050405020304" pitchFamily="18" charset="0"/>
                        </a:rPr>
                        <a:t>2 </a:t>
                      </a:r>
                      <a:r>
                        <a:rPr lang="tr-TR" sz="2400" b="1" dirty="0">
                          <a:latin typeface="Times" panose="02020603050405020304" pitchFamily="18" charset="0"/>
                          <a:ea typeface="Calibri"/>
                          <a:cs typeface="Times" panose="02020603050405020304" pitchFamily="18" charset="0"/>
                        </a:rPr>
                        <a:t>Ocak 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dirty="0">
                          <a:latin typeface="Times" panose="02020603050405020304" pitchFamily="18" charset="0"/>
                          <a:ea typeface="Calibri"/>
                          <a:cs typeface="Times" panose="02020603050405020304" pitchFamily="18" charset="0"/>
                        </a:rPr>
                        <a:t>Öğretmen </a:t>
                      </a:r>
                      <a:r>
                        <a:rPr lang="tr-TR" sz="2400" b="1" dirty="0" smtClean="0">
                          <a:latin typeface="Times" panose="02020603050405020304" pitchFamily="18" charset="0"/>
                          <a:ea typeface="Calibri"/>
                          <a:cs typeface="Times" panose="02020603050405020304" pitchFamily="18" charset="0"/>
                        </a:rPr>
                        <a:t>başvuruları</a:t>
                      </a:r>
                      <a:endParaRPr lang="tr-TR" sz="2400" b="1" dirty="0">
                        <a:latin typeface="Times" panose="02020603050405020304" pitchFamily="18" charset="0"/>
                        <a:ea typeface="Calibri"/>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7286">
                <a:tc>
                  <a:txBody>
                    <a:bodyPr/>
                    <a:lstStyle/>
                    <a:p>
                      <a:pPr>
                        <a:lnSpc>
                          <a:spcPct val="115000"/>
                        </a:lnSpc>
                        <a:spcAft>
                          <a:spcPts val="0"/>
                        </a:spcAft>
                      </a:pPr>
                      <a:r>
                        <a:rPr lang="tr-TR" sz="2400" b="1" dirty="0" smtClean="0">
                          <a:latin typeface="Times" panose="02020603050405020304" pitchFamily="18" charset="0"/>
                          <a:ea typeface="Calibri"/>
                          <a:cs typeface="Times" panose="02020603050405020304" pitchFamily="18" charset="0"/>
                        </a:rPr>
                        <a:t>3 </a:t>
                      </a:r>
                      <a:r>
                        <a:rPr lang="tr-TR" sz="2400" b="1" dirty="0">
                          <a:latin typeface="Times" panose="02020603050405020304" pitchFamily="18" charset="0"/>
                          <a:ea typeface="Calibri"/>
                          <a:cs typeface="Times" panose="02020603050405020304" pitchFamily="18" charset="0"/>
                        </a:rPr>
                        <a:t>Ocak – </a:t>
                      </a:r>
                      <a:r>
                        <a:rPr lang="tr-TR" sz="2400" b="1" dirty="0" smtClean="0">
                          <a:latin typeface="Times" panose="02020603050405020304" pitchFamily="18" charset="0"/>
                          <a:ea typeface="Calibri"/>
                          <a:cs typeface="Times" panose="02020603050405020304" pitchFamily="18" charset="0"/>
                        </a:rPr>
                        <a:t>18 </a:t>
                      </a:r>
                      <a:r>
                        <a:rPr lang="tr-TR" sz="2400" b="1" dirty="0">
                          <a:latin typeface="Times" panose="02020603050405020304" pitchFamily="18" charset="0"/>
                          <a:ea typeface="Calibri"/>
                          <a:cs typeface="Times" panose="02020603050405020304" pitchFamily="18" charset="0"/>
                        </a:rPr>
                        <a:t>Ocak 2016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dirty="0">
                          <a:latin typeface="Times" panose="02020603050405020304" pitchFamily="18" charset="0"/>
                          <a:ea typeface="Calibri"/>
                          <a:cs typeface="Times" panose="02020603050405020304" pitchFamily="18" charset="0"/>
                        </a:rPr>
                        <a:t>Öğrenci başvuruları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36">
                <a:tc>
                  <a:txBody>
                    <a:bodyPr/>
                    <a:lstStyle/>
                    <a:p>
                      <a:pPr>
                        <a:lnSpc>
                          <a:spcPct val="115000"/>
                        </a:lnSpc>
                        <a:spcAft>
                          <a:spcPts val="0"/>
                        </a:spcAft>
                      </a:pPr>
                      <a:r>
                        <a:rPr lang="tr-TR" sz="2400" b="1" dirty="0" smtClean="0">
                          <a:latin typeface="Times" panose="02020603050405020304" pitchFamily="18" charset="0"/>
                          <a:ea typeface="Calibri"/>
                          <a:cs typeface="Times" panose="02020603050405020304" pitchFamily="18" charset="0"/>
                        </a:rPr>
                        <a:t>19 </a:t>
                      </a:r>
                      <a:r>
                        <a:rPr lang="tr-TR" sz="2400" b="1" dirty="0">
                          <a:latin typeface="Times" panose="02020603050405020304" pitchFamily="18" charset="0"/>
                          <a:ea typeface="Calibri"/>
                          <a:cs typeface="Times" panose="02020603050405020304" pitchFamily="18" charset="0"/>
                        </a:rPr>
                        <a:t>Ocak – </a:t>
                      </a:r>
                      <a:r>
                        <a:rPr lang="tr-TR" sz="2400" b="1" dirty="0" smtClean="0">
                          <a:latin typeface="Times" panose="02020603050405020304" pitchFamily="18" charset="0"/>
                          <a:ea typeface="Calibri"/>
                          <a:cs typeface="Times" panose="02020603050405020304" pitchFamily="18" charset="0"/>
                        </a:rPr>
                        <a:t>29 </a:t>
                      </a:r>
                      <a:r>
                        <a:rPr lang="tr-TR" sz="2400" b="1" dirty="0">
                          <a:latin typeface="Times" panose="02020603050405020304" pitchFamily="18" charset="0"/>
                          <a:ea typeface="Calibri"/>
                          <a:cs typeface="Times" panose="02020603050405020304" pitchFamily="18" charset="0"/>
                        </a:rPr>
                        <a:t>Ocak 2016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dirty="0" smtClean="0">
                          <a:latin typeface="Times" panose="02020603050405020304" pitchFamily="18" charset="0"/>
                          <a:ea typeface="Calibri"/>
                          <a:cs typeface="Times" panose="02020603050405020304" pitchFamily="18" charset="0"/>
                        </a:rPr>
                        <a:t>Kurs sınıf/Sınıf </a:t>
                      </a:r>
                      <a:r>
                        <a:rPr lang="tr-TR" sz="2400" b="1" dirty="0">
                          <a:latin typeface="Times" panose="02020603050405020304" pitchFamily="18" charset="0"/>
                          <a:ea typeface="Calibri"/>
                          <a:cs typeface="Times" panose="02020603050405020304" pitchFamily="18" charset="0"/>
                        </a:rPr>
                        <a:t>oluşturma işlemleri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36">
                <a:tc>
                  <a:txBody>
                    <a:bodyPr/>
                    <a:lstStyle/>
                    <a:p>
                      <a:pPr>
                        <a:lnSpc>
                          <a:spcPct val="115000"/>
                        </a:lnSpc>
                        <a:spcAft>
                          <a:spcPts val="0"/>
                        </a:spcAft>
                      </a:pPr>
                      <a:r>
                        <a:rPr lang="tr-TR" sz="2400" b="1" dirty="0" smtClean="0">
                          <a:latin typeface="Times" panose="02020603050405020304" pitchFamily="18" charset="0"/>
                          <a:ea typeface="Calibri"/>
                          <a:cs typeface="Times" panose="02020603050405020304" pitchFamily="18" charset="0"/>
                        </a:rPr>
                        <a:t>8 Şubat 2016</a:t>
                      </a:r>
                      <a:endParaRPr lang="tr-TR" sz="2400" b="1" dirty="0">
                        <a:latin typeface="Times" panose="02020603050405020304" pitchFamily="18" charset="0"/>
                        <a:ea typeface="Calibri"/>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dirty="0" smtClean="0">
                          <a:latin typeface="Times" panose="02020603050405020304" pitchFamily="18" charset="0"/>
                          <a:ea typeface="Calibri"/>
                          <a:cs typeface="Times" panose="02020603050405020304" pitchFamily="18" charset="0"/>
                        </a:rPr>
                        <a:t>Kursların başlaması</a:t>
                      </a:r>
                      <a:endParaRPr lang="tr-TR" sz="2400" b="1" dirty="0">
                        <a:latin typeface="Times" panose="02020603050405020304" pitchFamily="18" charset="0"/>
                        <a:ea typeface="Calibri"/>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36">
                <a:tc>
                  <a:txBody>
                    <a:bodyPr/>
                    <a:lstStyle/>
                    <a:p>
                      <a:pPr>
                        <a:lnSpc>
                          <a:spcPct val="115000"/>
                        </a:lnSpc>
                        <a:spcAft>
                          <a:spcPts val="0"/>
                        </a:spcAft>
                      </a:pPr>
                      <a:r>
                        <a:rPr lang="tr-TR" sz="2400" b="1" dirty="0" smtClean="0">
                          <a:latin typeface="Times" panose="02020603050405020304" pitchFamily="18" charset="0"/>
                          <a:ea typeface="Calibri"/>
                          <a:cs typeface="Times" panose="02020603050405020304" pitchFamily="18" charset="0"/>
                        </a:rPr>
                        <a:t>17 Haziran 2016</a:t>
                      </a:r>
                      <a:endParaRPr lang="tr-TR" sz="2400" b="1" dirty="0">
                        <a:latin typeface="Times" panose="02020603050405020304" pitchFamily="18" charset="0"/>
                        <a:ea typeface="Calibri"/>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dirty="0" smtClean="0">
                          <a:latin typeface="Times" panose="02020603050405020304" pitchFamily="18" charset="0"/>
                          <a:ea typeface="Calibri"/>
                          <a:cs typeface="Times" panose="02020603050405020304" pitchFamily="18" charset="0"/>
                        </a:rPr>
                        <a:t>Kursların tamamlanması</a:t>
                      </a:r>
                      <a:endParaRPr lang="tr-TR" sz="2400" b="1" dirty="0">
                        <a:latin typeface="Times" panose="02020603050405020304" pitchFamily="18" charset="0"/>
                        <a:ea typeface="Calibri"/>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236">
                <a:tc>
                  <a:txBody>
                    <a:bodyPr/>
                    <a:lstStyle/>
                    <a:p>
                      <a:pPr>
                        <a:lnSpc>
                          <a:spcPct val="115000"/>
                        </a:lnSpc>
                        <a:spcAft>
                          <a:spcPts val="0"/>
                        </a:spcAft>
                      </a:pPr>
                      <a:endParaRPr lang="tr-TR" sz="2400" b="1" dirty="0">
                        <a:latin typeface="Times" panose="02020603050405020304" pitchFamily="18" charset="0"/>
                        <a:ea typeface="Calibri"/>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tr-TR" sz="2400" b="1" dirty="0">
                        <a:latin typeface="Times" panose="02020603050405020304" pitchFamily="18" charset="0"/>
                        <a:ea typeface="Calibri"/>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374689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lvl="0" algn="ctr">
              <a:lnSpc>
                <a:spcPct val="90000"/>
              </a:lnSpc>
              <a:spcBef>
                <a:spcPct val="0"/>
              </a:spcBef>
              <a:defRPr/>
            </a:pPr>
            <a:endParaRPr lang="tr-TR" sz="1200" b="1" spc="100" dirty="0">
              <a:solidFill>
                <a:schemeClr val="bg1"/>
              </a:solidFill>
              <a:latin typeface="Verdana" pitchFamily="34" charset="0"/>
              <a:ea typeface="Verdana" pitchFamily="34" charset="0"/>
              <a:cs typeface="Verdana" pitchFamily="34" charset="0"/>
            </a:endParaRPr>
          </a:p>
        </p:txBody>
      </p:sp>
      <p:sp>
        <p:nvSpPr>
          <p:cNvPr id="4" name="Metin kutusu 3"/>
          <p:cNvSpPr txBox="1"/>
          <p:nvPr/>
        </p:nvSpPr>
        <p:spPr>
          <a:xfrm>
            <a:off x="3430116" y="4365104"/>
            <a:ext cx="5256584" cy="1200329"/>
          </a:xfrm>
          <a:prstGeom prst="rect">
            <a:avLst/>
          </a:prstGeom>
          <a:noFill/>
        </p:spPr>
        <p:txBody>
          <a:bodyPr wrap="square" rtlCol="0">
            <a:spAutoFit/>
          </a:bodyPr>
          <a:lstStyle/>
          <a:p>
            <a:pPr algn="ctr"/>
            <a:r>
              <a:rPr lang="tr-TR" sz="3600" smtClean="0">
                <a:solidFill>
                  <a:srgbClr val="FF0000"/>
                </a:solidFill>
                <a:latin typeface="Times" panose="02020603060405020304" pitchFamily="18" charset="0"/>
              </a:rPr>
              <a:t>Hanifi ŞAİN</a:t>
            </a:r>
            <a:endParaRPr lang="tr-TR" sz="3600" dirty="0" smtClean="0">
              <a:solidFill>
                <a:srgbClr val="FF0000"/>
              </a:solidFill>
              <a:latin typeface="Times" panose="02020603060405020304" pitchFamily="18" charset="0"/>
            </a:endParaRPr>
          </a:p>
          <a:p>
            <a:pPr algn="ctr"/>
            <a:r>
              <a:rPr lang="tr-TR" sz="3600" dirty="0" smtClean="0">
                <a:solidFill>
                  <a:srgbClr val="FF0000"/>
                </a:solidFill>
                <a:latin typeface="Times" panose="02020603060405020304" pitchFamily="18" charset="0"/>
              </a:rPr>
              <a:t>Şube Müdürü</a:t>
            </a:r>
            <a:endParaRPr lang="tr-TR" sz="1400" dirty="0" smtClean="0">
              <a:solidFill>
                <a:srgbClr val="FF0000"/>
              </a:solidFill>
              <a:latin typeface="Times" panose="02020603060405020304" pitchFamily="18" charset="0"/>
            </a:endParaRPr>
          </a:p>
        </p:txBody>
      </p:sp>
      <p:sp>
        <p:nvSpPr>
          <p:cNvPr id="14" name="Metin kutusu 13"/>
          <p:cNvSpPr txBox="1"/>
          <p:nvPr/>
        </p:nvSpPr>
        <p:spPr>
          <a:xfrm>
            <a:off x="1917948" y="1760678"/>
            <a:ext cx="8496944" cy="840230"/>
          </a:xfrm>
          <a:prstGeom prst="rect">
            <a:avLst/>
          </a:prstGeom>
          <a:noFill/>
        </p:spPr>
        <p:txBody>
          <a:bodyPr wrap="square" rtlCol="0">
            <a:spAutoFit/>
          </a:bodyPr>
          <a:lstStyle/>
          <a:p>
            <a:pPr algn="ctr">
              <a:lnSpc>
                <a:spcPct val="90000"/>
              </a:lnSpc>
            </a:pPr>
            <a:r>
              <a:rPr lang="tr-TR" sz="5400" dirty="0" smtClean="0">
                <a:solidFill>
                  <a:srgbClr val="FF0000"/>
                </a:solidFill>
                <a:latin typeface="Times" panose="02020603060405020304" pitchFamily="18" charset="0"/>
              </a:rPr>
              <a:t>TEŞEKKÜR EDERİM</a:t>
            </a:r>
            <a:endParaRPr lang="tr-TR" sz="5400" dirty="0">
              <a:solidFill>
                <a:srgbClr val="FF0000"/>
              </a:solidFill>
              <a:latin typeface="Times" panose="02020603060405020304" pitchFamily="18" charset="0"/>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Tree>
    <p:extLst>
      <p:ext uri="{BB962C8B-B14F-4D97-AF65-F5344CB8AC3E}">
        <p14:creationId xmlns:p14="http://schemas.microsoft.com/office/powerpoint/2010/main" val="347105153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İçerik Yer Tutucusu 2"/>
          <p:cNvSpPr txBox="1">
            <a:spLocks/>
          </p:cNvSpPr>
          <p:nvPr/>
        </p:nvSpPr>
        <p:spPr>
          <a:xfrm>
            <a:off x="73813" y="1053388"/>
            <a:ext cx="12041083" cy="5687980"/>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2400" b="1" dirty="0" smtClean="0">
                <a:solidFill>
                  <a:srgbClr val="FF0000"/>
                </a:solidFill>
                <a:latin typeface="Times New Roman" panose="02020603050405020304" pitchFamily="18" charset="0"/>
                <a:cs typeface="Times New Roman" panose="02020603050405020304" pitchFamily="18" charset="0"/>
              </a:rPr>
              <a:t>                                             </a:t>
            </a:r>
            <a:r>
              <a:rPr lang="tr-TR" sz="3200" b="1" dirty="0" smtClean="0">
                <a:solidFill>
                  <a:srgbClr val="FF0000"/>
                </a:solidFill>
                <a:latin typeface="Times New Roman" panose="02020603050405020304" pitchFamily="18" charset="0"/>
                <a:cs typeface="Times New Roman" panose="02020603050405020304" pitchFamily="18" charset="0"/>
              </a:rPr>
              <a:t>Tanımlar </a:t>
            </a:r>
          </a:p>
          <a:p>
            <a:pPr algn="just"/>
            <a:r>
              <a:rPr lang="tr-TR" sz="3200" b="1" dirty="0">
                <a:solidFill>
                  <a:srgbClr val="FF0000"/>
                </a:solidFill>
                <a:latin typeface="Times New Roman" panose="02020603050405020304" pitchFamily="18" charset="0"/>
                <a:cs typeface="Times New Roman" panose="02020603050405020304" pitchFamily="18" charset="0"/>
              </a:rPr>
              <a:t>Kurs: </a:t>
            </a:r>
            <a:r>
              <a:rPr lang="tr-TR" sz="3200" dirty="0">
                <a:latin typeface="Times New Roman" panose="02020603050405020304" pitchFamily="18" charset="0"/>
                <a:cs typeface="Times New Roman" panose="02020603050405020304" pitchFamily="18" charset="0"/>
              </a:rPr>
              <a:t>Resmî/özel örgün ve yaygın eğitim kurumlarında öğrenim gören istekli öğrenci ve kursiyerleri destekleme ve yetiştirme amacıyla resmî okul/kurumlarda açılan kursları,</a:t>
            </a:r>
          </a:p>
          <a:p>
            <a:pPr algn="just">
              <a:lnSpc>
                <a:spcPct val="100000"/>
              </a:lnSpc>
            </a:pPr>
            <a:r>
              <a:rPr lang="tr-TR" sz="3200" b="1" dirty="0">
                <a:solidFill>
                  <a:srgbClr val="FF0000"/>
                </a:solidFill>
                <a:latin typeface="Times New Roman" panose="02020603050405020304" pitchFamily="18" charset="0"/>
                <a:cs typeface="Times New Roman" panose="02020603050405020304" pitchFamily="18" charset="0"/>
              </a:rPr>
              <a:t>Kurs merkezi: </a:t>
            </a:r>
            <a:r>
              <a:rPr lang="tr-TR" sz="3200" dirty="0">
                <a:latin typeface="Times New Roman" panose="02020603050405020304" pitchFamily="18" charset="0"/>
                <a:cs typeface="Times New Roman" panose="02020603050405020304" pitchFamily="18" charset="0"/>
              </a:rPr>
              <a:t>Bünyesinde destekleme ve yetiştirme kursları açılan resmî örgün ve yaygın eğitim okul veya kurumları, </a:t>
            </a:r>
          </a:p>
          <a:p>
            <a:pPr algn="just"/>
            <a:r>
              <a:rPr lang="tr-TR" sz="3200" b="1" dirty="0">
                <a:solidFill>
                  <a:srgbClr val="FF0000"/>
                </a:solidFill>
                <a:latin typeface="Times New Roman" panose="02020603050405020304" pitchFamily="18" charset="0"/>
                <a:cs typeface="Times New Roman" panose="02020603050405020304" pitchFamily="18" charset="0"/>
              </a:rPr>
              <a:t>Öğrenci: </a:t>
            </a:r>
            <a:r>
              <a:rPr lang="tr-TR" sz="3200" dirty="0">
                <a:latin typeface="Times New Roman" panose="02020603050405020304" pitchFamily="18" charset="0"/>
                <a:cs typeface="Times New Roman" panose="02020603050405020304" pitchFamily="18" charset="0"/>
              </a:rPr>
              <a:t>İlköğretim (ortaokul/imam-hatip ortaokulu) ve ortaöğretim kurumları ile açık öğretim kurumlarında öğrenim görenleri, </a:t>
            </a:r>
          </a:p>
          <a:p>
            <a:pPr algn="just"/>
            <a:r>
              <a:rPr lang="tr-TR" sz="3200" b="1" dirty="0">
                <a:solidFill>
                  <a:srgbClr val="FF0000"/>
                </a:solidFill>
                <a:latin typeface="Times New Roman" panose="02020603050405020304" pitchFamily="18" charset="0"/>
                <a:cs typeface="Times New Roman" panose="02020603050405020304" pitchFamily="18" charset="0"/>
              </a:rPr>
              <a:t>Kursiyer: </a:t>
            </a:r>
            <a:r>
              <a:rPr lang="tr-TR" sz="3200" dirty="0">
                <a:latin typeface="Times New Roman" panose="02020603050405020304" pitchFamily="18" charset="0"/>
                <a:cs typeface="Times New Roman" panose="02020603050405020304" pitchFamily="18" charset="0"/>
              </a:rPr>
              <a:t>Kursa devam eden örgün öğretim dışındaki kişiyi, </a:t>
            </a:r>
          </a:p>
          <a:p>
            <a:pPr algn="just"/>
            <a:r>
              <a:rPr lang="tr-TR" sz="3200" b="1" dirty="0" smtClean="0">
                <a:solidFill>
                  <a:srgbClr val="FF0000"/>
                </a:solidFill>
                <a:latin typeface="Times New Roman" panose="02020603050405020304" pitchFamily="18" charset="0"/>
                <a:cs typeface="Times New Roman" panose="02020603050405020304" pitchFamily="18" charset="0"/>
              </a:rPr>
              <a:t>Komisyon:</a:t>
            </a:r>
            <a:r>
              <a:rPr lang="tr-TR" sz="3200" dirty="0" smtClean="0">
                <a:solidFill>
                  <a:srgbClr val="FF0000"/>
                </a:solidFill>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Kurs merkezleri ile kurslarda görev alacak öğretmenleri belirlemek amacıyla millî eğitim müdürlüğünde oluşan komisyonu,</a:t>
            </a:r>
          </a:p>
          <a:p>
            <a:pPr algn="just"/>
            <a:endParaRPr lang="tr-TR" sz="2800" dirty="0"/>
          </a:p>
        </p:txBody>
      </p:sp>
    </p:spTree>
    <p:extLst>
      <p:ext uri="{BB962C8B-B14F-4D97-AF65-F5344CB8AC3E}">
        <p14:creationId xmlns:p14="http://schemas.microsoft.com/office/powerpoint/2010/main" val="1167238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fontScale="92500" lnSpcReduction="10000"/>
          </a:bodyPr>
          <a:lstStyle/>
          <a:p>
            <a:pPr algn="ctr"/>
            <a:r>
              <a:rPr lang="tr-TR" sz="2800" dirty="0" smtClean="0">
                <a:solidFill>
                  <a:schemeClr val="bg1"/>
                </a:solidFill>
                <a:latin typeface="Times New Roman" panose="02020603050405020304" pitchFamily="18" charset="0"/>
                <a:cs typeface="Times New Roman" panose="02020603050405020304" pitchFamily="18" charset="0"/>
              </a:rPr>
              <a:t>Millî </a:t>
            </a:r>
            <a:r>
              <a:rPr lang="tr-TR" sz="2800" dirty="0">
                <a:solidFill>
                  <a:schemeClr val="bg1"/>
                </a:solidFill>
                <a:latin typeface="Times New Roman" panose="02020603050405020304" pitchFamily="18" charset="0"/>
                <a:cs typeface="Times New Roman" panose="02020603050405020304" pitchFamily="18" charset="0"/>
              </a:rPr>
              <a:t>Eğitim Bakanlığı </a:t>
            </a:r>
            <a:br>
              <a:rPr lang="tr-TR" sz="2800" dirty="0">
                <a:solidFill>
                  <a:schemeClr val="bg1"/>
                </a:solidFill>
                <a:latin typeface="Times New Roman" panose="02020603050405020304" pitchFamily="18" charset="0"/>
                <a:cs typeface="Times New Roman" panose="02020603050405020304" pitchFamily="18" charset="0"/>
              </a:rPr>
            </a:br>
            <a:r>
              <a:rPr lang="tr-TR" sz="28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800" dirty="0">
              <a:solidFill>
                <a:schemeClr val="bg1"/>
              </a:solidFill>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İçerik Yer Tutucusu 2"/>
          <p:cNvSpPr txBox="1">
            <a:spLocks/>
          </p:cNvSpPr>
          <p:nvPr/>
        </p:nvSpPr>
        <p:spPr>
          <a:xfrm>
            <a:off x="73813" y="1175025"/>
            <a:ext cx="12082390" cy="5206303"/>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dirty="0" smtClean="0">
                <a:latin typeface="Times New Roman" panose="02020603050405020304" pitchFamily="18" charset="0"/>
                <a:cs typeface="Times New Roman" panose="02020603050405020304" pitchFamily="18" charset="0"/>
              </a:rPr>
              <a:t>Kurslar, fizikî kapasitesi ve öğrenci/kursiyer potansiyeli yeterli olan </a:t>
            </a:r>
            <a:r>
              <a:rPr lang="tr-TR" sz="3600" b="1" dirty="0" smtClean="0">
                <a:latin typeface="Times New Roman" panose="02020603050405020304" pitchFamily="18" charset="0"/>
                <a:cs typeface="Times New Roman" panose="02020603050405020304" pitchFamily="18" charset="0"/>
              </a:rPr>
              <a:t>resmî ortaokullar, imam hatip ortaokulları</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ortaöğretim kurumları </a:t>
            </a:r>
            <a:r>
              <a:rPr lang="tr-TR" sz="3600" dirty="0" smtClean="0">
                <a:latin typeface="Times New Roman" panose="02020603050405020304" pitchFamily="18" charset="0"/>
                <a:cs typeface="Times New Roman" panose="02020603050405020304" pitchFamily="18" charset="0"/>
              </a:rPr>
              <a:t>ile </a:t>
            </a:r>
            <a:r>
              <a:rPr lang="tr-TR" sz="3600" b="1" dirty="0" smtClean="0">
                <a:latin typeface="Times New Roman" panose="02020603050405020304" pitchFamily="18" charset="0"/>
                <a:cs typeface="Times New Roman" panose="02020603050405020304" pitchFamily="18" charset="0"/>
              </a:rPr>
              <a:t>halk eğitimi merkezi müdürlükleri</a:t>
            </a:r>
            <a:r>
              <a:rPr lang="tr-TR" sz="3600" dirty="0" smtClean="0">
                <a:latin typeface="Times New Roman" panose="02020603050405020304" pitchFamily="18" charset="0"/>
                <a:cs typeface="Times New Roman" panose="02020603050405020304" pitchFamily="18" charset="0"/>
              </a:rPr>
              <a:t>ne bağlı olarak açılır.</a:t>
            </a:r>
          </a:p>
          <a:p>
            <a:pPr algn="just"/>
            <a:endParaRPr lang="tr-TR" sz="12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Mezunlara yönelik kursların halk eğitimi merkezlerince açılması esastır. Ancak, halk eğitimi merkezinin bulunmadığı veya bu merkezlerde kursun açılamadığı hâllerde, millî eğitim müdürlüğünce yapılacak planlamayla diğer okul/kurumların dersliklerinden yararlanılır.</a:t>
            </a:r>
          </a:p>
        </p:txBody>
      </p:sp>
    </p:spTree>
    <p:extLst>
      <p:ext uri="{BB962C8B-B14F-4D97-AF65-F5344CB8AC3E}">
        <p14:creationId xmlns:p14="http://schemas.microsoft.com/office/powerpoint/2010/main" val="11475820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İçerik Yer Tutucusu 2"/>
          <p:cNvSpPr txBox="1">
            <a:spLocks/>
          </p:cNvSpPr>
          <p:nvPr/>
        </p:nvSpPr>
        <p:spPr>
          <a:xfrm>
            <a:off x="32506" y="1124744"/>
            <a:ext cx="11966562" cy="5256584"/>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3600" dirty="0" smtClean="0">
                <a:solidFill>
                  <a:srgbClr val="FF0000"/>
                </a:solidFill>
                <a:latin typeface="Times New Roman" panose="02020603050405020304" pitchFamily="18" charset="0"/>
                <a:cs typeface="Times New Roman" panose="02020603050405020304" pitchFamily="18" charset="0"/>
              </a:rPr>
              <a:t>Kurslar;</a:t>
            </a:r>
          </a:p>
          <a:p>
            <a:pPr algn="l"/>
            <a:endParaRPr lang="tr-TR" sz="3600" dirty="0" smtClean="0">
              <a:latin typeface="Times New Roman" panose="02020603050405020304" pitchFamily="18" charset="0"/>
              <a:cs typeface="Times New Roman" panose="02020603050405020304" pitchFamily="18" charset="0"/>
            </a:endParaRPr>
          </a:p>
          <a:p>
            <a:pPr marL="457200" indent="-457200" algn="l">
              <a:buFont typeface="Wingdings" panose="05000000000000000000" pitchFamily="2" charset="2"/>
              <a:buChar char="Ø"/>
            </a:pPr>
            <a:r>
              <a:rPr lang="tr-TR" sz="3600" dirty="0" smtClean="0">
                <a:latin typeface="Times New Roman" panose="02020603050405020304" pitchFamily="18" charset="0"/>
                <a:cs typeface="Times New Roman" panose="02020603050405020304" pitchFamily="18" charset="0"/>
              </a:rPr>
              <a:t>Yıllık (iki yarıyılı kapsayacak şekilde) </a:t>
            </a:r>
          </a:p>
          <a:p>
            <a:pPr marL="457200" indent="-457200" algn="l">
              <a:buFont typeface="Wingdings" panose="05000000000000000000" pitchFamily="2" charset="2"/>
              <a:buChar char="Ø"/>
            </a:pPr>
            <a:r>
              <a:rPr lang="tr-TR" sz="3600" dirty="0" smtClean="0">
                <a:latin typeface="Times New Roman" panose="02020603050405020304" pitchFamily="18" charset="0"/>
                <a:cs typeface="Times New Roman" panose="02020603050405020304" pitchFamily="18" charset="0"/>
              </a:rPr>
              <a:t>Dönemlik (1. dönem, 2. dönem)</a:t>
            </a:r>
          </a:p>
          <a:p>
            <a:pPr marL="457200" indent="-457200" algn="l">
              <a:buFont typeface="Wingdings" panose="05000000000000000000" pitchFamily="2" charset="2"/>
              <a:buChar char="Ø"/>
            </a:pPr>
            <a:r>
              <a:rPr lang="tr-TR" sz="3600" dirty="0" smtClean="0">
                <a:latin typeface="Times New Roman" panose="02020603050405020304" pitchFamily="18" charset="0"/>
                <a:cs typeface="Times New Roman" panose="02020603050405020304" pitchFamily="18" charset="0"/>
              </a:rPr>
              <a:t>Yaz dönemi</a:t>
            </a:r>
          </a:p>
          <a:p>
            <a:pPr algn="l"/>
            <a:r>
              <a:rPr lang="tr-TR" sz="3600" dirty="0" smtClean="0">
                <a:latin typeface="Times New Roman" panose="02020603050405020304" pitchFamily="18" charset="0"/>
                <a:cs typeface="Times New Roman" panose="02020603050405020304" pitchFamily="18" charset="0"/>
              </a:rPr>
              <a:t>      şeklinde açılır. </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92462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İçerik Yer Tutucusu 2"/>
          <p:cNvSpPr txBox="1">
            <a:spLocks/>
          </p:cNvSpPr>
          <p:nvPr/>
        </p:nvSpPr>
        <p:spPr>
          <a:xfrm>
            <a:off x="73813" y="1124744"/>
            <a:ext cx="12041083" cy="5616624"/>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anose="020B0604020202020204" pitchFamily="34" charset="0"/>
              <a:buChar char="•"/>
            </a:pPr>
            <a:r>
              <a:rPr lang="tr-TR" sz="3200" dirty="0" smtClean="0">
                <a:latin typeface="Times New Roman" panose="02020603050405020304" pitchFamily="18" charset="0"/>
                <a:cs typeface="Times New Roman" panose="02020603050405020304" pitchFamily="18" charset="0"/>
              </a:rPr>
              <a:t>Kurs merkezleri ile kurslarda görevlendirilecek öğretmenler, birinci dönemde </a:t>
            </a:r>
            <a:r>
              <a:rPr lang="tr-TR" sz="3200" b="1" dirty="0" smtClean="0">
                <a:latin typeface="Times New Roman" panose="02020603050405020304" pitchFamily="18" charset="0"/>
                <a:cs typeface="Times New Roman" panose="02020603050405020304" pitchFamily="18" charset="0"/>
              </a:rPr>
              <a:t>Eylül</a:t>
            </a:r>
            <a:r>
              <a:rPr lang="tr-TR" sz="3200" dirty="0" smtClean="0">
                <a:latin typeface="Times New Roman" panose="02020603050405020304" pitchFamily="18" charset="0"/>
                <a:cs typeface="Times New Roman" panose="02020603050405020304" pitchFamily="18" charset="0"/>
              </a:rPr>
              <a:t> ayı, ikinci dönemde </a:t>
            </a:r>
            <a:r>
              <a:rPr lang="tr-TR" sz="3200" b="1" dirty="0" smtClean="0">
                <a:latin typeface="Times New Roman" panose="02020603050405020304" pitchFamily="18" charset="0"/>
                <a:cs typeface="Times New Roman" panose="02020603050405020304" pitchFamily="18" charset="0"/>
              </a:rPr>
              <a:t>Şubat</a:t>
            </a:r>
            <a:r>
              <a:rPr lang="tr-TR" sz="3200" dirty="0" smtClean="0">
                <a:latin typeface="Times New Roman" panose="02020603050405020304" pitchFamily="18" charset="0"/>
                <a:cs typeface="Times New Roman" panose="02020603050405020304" pitchFamily="18" charset="0"/>
              </a:rPr>
              <a:t> ayı, yaz dönemi kurslarında ise </a:t>
            </a:r>
            <a:r>
              <a:rPr lang="tr-TR" sz="3200" b="1" dirty="0" smtClean="0">
                <a:latin typeface="Times New Roman" panose="02020603050405020304" pitchFamily="18" charset="0"/>
                <a:cs typeface="Times New Roman" panose="02020603050405020304" pitchFamily="18" charset="0"/>
              </a:rPr>
              <a:t>Haziran</a:t>
            </a:r>
            <a:r>
              <a:rPr lang="tr-TR" sz="3200" dirty="0" smtClean="0">
                <a:latin typeface="Times New Roman" panose="02020603050405020304" pitchFamily="18" charset="0"/>
                <a:cs typeface="Times New Roman" panose="02020603050405020304" pitchFamily="18" charset="0"/>
              </a:rPr>
              <a:t> ayı sonuna kadar belirlenir.</a:t>
            </a:r>
          </a:p>
          <a:p>
            <a:pPr marL="457200" indent="-457200" algn="just">
              <a:buFont typeface="Arial" panose="020B0604020202020204" pitchFamily="34" charset="0"/>
              <a:buChar char="•"/>
            </a:pPr>
            <a:r>
              <a:rPr lang="tr-TR" sz="3200" dirty="0" smtClean="0">
                <a:latin typeface="Times New Roman" panose="02020603050405020304" pitchFamily="18" charset="0"/>
                <a:cs typeface="Times New Roman" panose="02020603050405020304" pitchFamily="18" charset="0"/>
              </a:rPr>
              <a:t>Birinci dönem ve yıllık planlanan kursların </a:t>
            </a:r>
            <a:r>
              <a:rPr lang="tr-TR" sz="3200" b="1" dirty="0" smtClean="0">
                <a:latin typeface="Times New Roman" panose="02020603050405020304" pitchFamily="18" charset="0"/>
                <a:cs typeface="Times New Roman" panose="02020603050405020304" pitchFamily="18" charset="0"/>
              </a:rPr>
              <a:t>Ekim </a:t>
            </a:r>
            <a:r>
              <a:rPr lang="tr-TR" sz="3200" dirty="0" smtClean="0">
                <a:latin typeface="Times New Roman" panose="02020603050405020304" pitchFamily="18" charset="0"/>
                <a:cs typeface="Times New Roman" panose="02020603050405020304" pitchFamily="18" charset="0"/>
              </a:rPr>
              <a:t>ayının, ikinci dönem için planlanan kursların </a:t>
            </a:r>
            <a:r>
              <a:rPr lang="tr-TR" sz="3200" b="1" dirty="0" smtClean="0">
                <a:latin typeface="Times New Roman" panose="02020603050405020304" pitchFamily="18" charset="0"/>
                <a:cs typeface="Times New Roman" panose="02020603050405020304" pitchFamily="18" charset="0"/>
              </a:rPr>
              <a:t>Mart</a:t>
            </a:r>
            <a:r>
              <a:rPr lang="tr-TR" sz="3200" dirty="0" smtClean="0">
                <a:latin typeface="Times New Roman" panose="02020603050405020304" pitchFamily="18" charset="0"/>
                <a:cs typeface="Times New Roman" panose="02020603050405020304" pitchFamily="18" charset="0"/>
              </a:rPr>
              <a:t> ayının, yaz dönemi kurslarının ise</a:t>
            </a:r>
            <a:r>
              <a:rPr lang="tr-TR" sz="3200" b="1" dirty="0" smtClean="0">
                <a:latin typeface="Times New Roman" panose="02020603050405020304" pitchFamily="18" charset="0"/>
                <a:cs typeface="Times New Roman" panose="02020603050405020304" pitchFamily="18" charset="0"/>
              </a:rPr>
              <a:t> Temmuz </a:t>
            </a:r>
            <a:r>
              <a:rPr lang="tr-TR" sz="3200" dirty="0" smtClean="0">
                <a:latin typeface="Times New Roman" panose="02020603050405020304" pitchFamily="18" charset="0"/>
                <a:cs typeface="Times New Roman" panose="02020603050405020304" pitchFamily="18" charset="0"/>
              </a:rPr>
              <a:t>ayının ilk haftasında başlatılması  esastır. </a:t>
            </a:r>
            <a:r>
              <a:rPr lang="tr-TR" sz="3200" dirty="0" smtClean="0">
                <a:solidFill>
                  <a:srgbClr val="FF0000"/>
                </a:solidFill>
                <a:latin typeface="Times New Roman" panose="02020603050405020304" pitchFamily="18" charset="0"/>
                <a:cs typeface="Times New Roman" panose="02020603050405020304" pitchFamily="18" charset="0"/>
              </a:rPr>
              <a:t>(en geç) </a:t>
            </a:r>
          </a:p>
          <a:p>
            <a:pPr marL="457200" indent="-457200" algn="just">
              <a:buFont typeface="Arial" panose="020B0604020202020204" pitchFamily="34" charset="0"/>
              <a:buChar char="•"/>
            </a:pPr>
            <a:r>
              <a:rPr lang="tr-TR" sz="3200" dirty="0" smtClean="0">
                <a:latin typeface="Times New Roman" panose="02020603050405020304" pitchFamily="18" charset="0"/>
                <a:cs typeface="Times New Roman" panose="02020603050405020304" pitchFamily="18" charset="0"/>
              </a:rPr>
              <a:t>Yıllık açılan kurslar ders yılı sonuna kadar devam eder. </a:t>
            </a:r>
            <a:r>
              <a:rPr lang="tr-TR" sz="3200" b="1" dirty="0" smtClean="0">
                <a:solidFill>
                  <a:srgbClr val="FF0000"/>
                </a:solidFill>
                <a:latin typeface="Times New Roman" panose="02020603050405020304" pitchFamily="18" charset="0"/>
                <a:cs typeface="Times New Roman" panose="02020603050405020304" pitchFamily="18" charset="0"/>
              </a:rPr>
              <a:t>Olağanüstü durumlarda </a:t>
            </a:r>
            <a:r>
              <a:rPr lang="tr-TR" sz="3200" dirty="0" smtClean="0">
                <a:latin typeface="Times New Roman" panose="02020603050405020304" pitchFamily="18" charset="0"/>
                <a:cs typeface="Times New Roman" panose="02020603050405020304" pitchFamily="18" charset="0"/>
              </a:rPr>
              <a:t>bu süreler millî eğitim müdürlüklerince değiştirilebilir. </a:t>
            </a:r>
          </a:p>
          <a:p>
            <a:pPr marL="457200" indent="-457200" algn="just">
              <a:buFont typeface="Arial" panose="020B0604020202020204" pitchFamily="34" charset="0"/>
              <a:buChar char="•"/>
            </a:pPr>
            <a:r>
              <a:rPr lang="tr-TR" sz="3200" dirty="0" smtClean="0">
                <a:latin typeface="Times New Roman" panose="02020603050405020304" pitchFamily="18" charset="0"/>
                <a:cs typeface="Times New Roman" panose="02020603050405020304" pitchFamily="18" charset="0"/>
              </a:rPr>
              <a:t>Açılan bir kursa kursun açıldığı haftadan sonra öğrenci kaydı yapılmaz. Ancak </a:t>
            </a:r>
            <a:r>
              <a:rPr lang="tr-TR" sz="3200" b="1" dirty="0" smtClean="0">
                <a:latin typeface="Times New Roman" panose="02020603050405020304" pitchFamily="18" charset="0"/>
                <a:cs typeface="Times New Roman" panose="02020603050405020304" pitchFamily="18" charset="0"/>
              </a:rPr>
              <a:t>nakil, yurt dışından gelme </a:t>
            </a:r>
            <a:r>
              <a:rPr lang="tr-TR" sz="3200" dirty="0" smtClean="0">
                <a:latin typeface="Times New Roman" panose="02020603050405020304" pitchFamily="18" charset="0"/>
                <a:cs typeface="Times New Roman" panose="02020603050405020304" pitchFamily="18" charset="0"/>
              </a:rPr>
              <a:t>gibi değişik nedenlerle okula kaydı yapılan öğrencilerin talepleri kurs merkezi müdürlüğünce değerlendirilir.</a:t>
            </a:r>
          </a:p>
        </p:txBody>
      </p:sp>
    </p:spTree>
    <p:extLst>
      <p:ext uri="{BB962C8B-B14F-4D97-AF65-F5344CB8AC3E}">
        <p14:creationId xmlns:p14="http://schemas.microsoft.com/office/powerpoint/2010/main" val="7375124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lnSpcReduction="10000"/>
          </a:bodyPr>
          <a:lstStyle/>
          <a:p>
            <a:pPr algn="ctr"/>
            <a:r>
              <a:rPr lang="tr-TR" sz="2600" dirty="0">
                <a:solidFill>
                  <a:schemeClr val="bg1"/>
                </a:solidFill>
                <a:latin typeface="Times New Roman" panose="02020603050405020304" pitchFamily="18" charset="0"/>
                <a:cs typeface="Times New Roman" panose="02020603050405020304" pitchFamily="18" charset="0"/>
              </a:rPr>
              <a:t>Millî Eğitim Bakanlığı </a:t>
            </a:r>
            <a:br>
              <a:rPr lang="tr-TR" sz="2600" dirty="0">
                <a:solidFill>
                  <a:schemeClr val="bg1"/>
                </a:solidFill>
                <a:latin typeface="Times New Roman" panose="02020603050405020304" pitchFamily="18" charset="0"/>
                <a:cs typeface="Times New Roman" panose="02020603050405020304" pitchFamily="18" charset="0"/>
              </a:rPr>
            </a:br>
            <a:r>
              <a:rPr lang="tr-TR" sz="2600" dirty="0">
                <a:solidFill>
                  <a:schemeClr val="bg1"/>
                </a:solidFill>
                <a:latin typeface="Times New Roman" panose="02020603050405020304" pitchFamily="18" charset="0"/>
                <a:cs typeface="Times New Roman" panose="02020603050405020304" pitchFamily="18" charset="0"/>
              </a:rPr>
              <a:t>Örgün ve Yaygın Eğitimi Destekleme ve Yetiştirme Yönergesi</a:t>
            </a:r>
            <a:endParaRPr lang="tr-TR" sz="2600" dirty="0">
              <a:solidFill>
                <a:schemeClr val="bg1"/>
              </a:solidFill>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İçerik Yer Tutucusu 2"/>
          <p:cNvSpPr txBox="1">
            <a:spLocks/>
          </p:cNvSpPr>
          <p:nvPr/>
        </p:nvSpPr>
        <p:spPr>
          <a:xfrm>
            <a:off x="73813" y="1124744"/>
            <a:ext cx="12041083" cy="5616624"/>
          </a:xfrm>
          <a:prstGeom prst="rect">
            <a:avLst/>
          </a:prstGeom>
        </p:spPr>
        <p:txBody>
          <a:bodyPr vert="horz" lIns="91440" tIns="45720" rIns="91440" bIns="45720" rtlCol="0">
            <a:normAutofit fontScale="85000" lnSpcReduction="2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700" b="1" dirty="0" smtClean="0">
                <a:solidFill>
                  <a:srgbClr val="FF0000"/>
                </a:solidFill>
                <a:latin typeface="Times New Roman" panose="02020603050405020304" pitchFamily="18" charset="0"/>
                <a:cs typeface="Times New Roman" panose="02020603050405020304" pitchFamily="18" charset="0"/>
              </a:rPr>
              <a:t>Kurslara kimler katılabilir?</a:t>
            </a:r>
          </a:p>
          <a:p>
            <a:pPr algn="l"/>
            <a:r>
              <a:rPr lang="tr-TR" sz="3400" b="1" dirty="0" smtClean="0">
                <a:solidFill>
                  <a:schemeClr val="accent6">
                    <a:lumMod val="75000"/>
                  </a:schemeClr>
                </a:solidFill>
                <a:latin typeface="Times New Roman" panose="02020603050405020304" pitchFamily="18" charset="0"/>
                <a:cs typeface="Times New Roman" panose="02020603050405020304" pitchFamily="18" charset="0"/>
              </a:rPr>
              <a:t>Ortaokul seviyesinde,</a:t>
            </a:r>
          </a:p>
          <a:p>
            <a:pPr algn="just"/>
            <a:r>
              <a:rPr lang="tr-TR" sz="2800" b="1" dirty="0" smtClean="0">
                <a:solidFill>
                  <a:srgbClr val="0070C0"/>
                </a:solidFill>
                <a:latin typeface="Times New Roman" panose="02020603050405020304" pitchFamily="18" charset="0"/>
                <a:cs typeface="Times New Roman" panose="02020603050405020304" pitchFamily="18" charset="0"/>
              </a:rPr>
              <a:t>Örgün veya yaygın (açık öğretim) ortaokul öğrencileri,</a:t>
            </a:r>
          </a:p>
          <a:p>
            <a:pPr algn="just"/>
            <a:r>
              <a:rPr lang="tr-TR" sz="2800" b="1" dirty="0" smtClean="0">
                <a:solidFill>
                  <a:srgbClr val="0070C0"/>
                </a:solidFill>
                <a:latin typeface="Times New Roman" panose="02020603050405020304" pitchFamily="18" charset="0"/>
                <a:cs typeface="Times New Roman" panose="02020603050405020304" pitchFamily="18" charset="0"/>
              </a:rPr>
              <a:t>İmam hatip ortaokulu öğrencileri,</a:t>
            </a:r>
          </a:p>
          <a:p>
            <a:pPr algn="just"/>
            <a:r>
              <a:rPr lang="tr-TR" sz="2800" b="1" dirty="0" smtClean="0">
                <a:solidFill>
                  <a:srgbClr val="0070C0"/>
                </a:solidFill>
                <a:latin typeface="Times New Roman" panose="02020603050405020304" pitchFamily="18" charset="0"/>
                <a:cs typeface="Times New Roman" panose="02020603050405020304" pitchFamily="18" charset="0"/>
              </a:rPr>
              <a:t>Genel ilköğretim programı uygulanan özel eğitim ortaokulu öğrencileri (görme, işitme, ortopedik, hafif düzey </a:t>
            </a:r>
            <a:r>
              <a:rPr lang="tr-TR" sz="2800" b="1" dirty="0" err="1" smtClean="0">
                <a:solidFill>
                  <a:srgbClr val="0070C0"/>
                </a:solidFill>
                <a:latin typeface="Times New Roman" panose="02020603050405020304" pitchFamily="18" charset="0"/>
                <a:cs typeface="Times New Roman" panose="02020603050405020304" pitchFamily="18" charset="0"/>
              </a:rPr>
              <a:t>zih</a:t>
            </a:r>
            <a:r>
              <a:rPr lang="tr-TR" sz="2800" b="1" dirty="0" smtClean="0">
                <a:solidFill>
                  <a:srgbClr val="0070C0"/>
                </a:solidFill>
                <a:latin typeface="Times New Roman" panose="02020603050405020304" pitchFamily="18" charset="0"/>
                <a:cs typeface="Times New Roman" panose="02020603050405020304" pitchFamily="18" charset="0"/>
              </a:rPr>
              <a:t>. </a:t>
            </a:r>
            <a:r>
              <a:rPr lang="tr-TR" sz="2800" b="1" dirty="0" err="1" smtClean="0">
                <a:solidFill>
                  <a:srgbClr val="0070C0"/>
                </a:solidFill>
                <a:latin typeface="Times New Roman" panose="02020603050405020304" pitchFamily="18" charset="0"/>
                <a:cs typeface="Times New Roman" panose="02020603050405020304" pitchFamily="18" charset="0"/>
              </a:rPr>
              <a:t>eng</a:t>
            </a:r>
            <a:r>
              <a:rPr lang="tr-TR" sz="2800" b="1" dirty="0" smtClean="0">
                <a:solidFill>
                  <a:srgbClr val="0070C0"/>
                </a:solidFill>
                <a:latin typeface="Times New Roman" panose="02020603050405020304" pitchFamily="18" charset="0"/>
                <a:cs typeface="Times New Roman" panose="02020603050405020304" pitchFamily="18" charset="0"/>
              </a:rPr>
              <a:t>.);</a:t>
            </a:r>
          </a:p>
          <a:p>
            <a:pPr algn="just"/>
            <a:endParaRPr lang="tr-TR" sz="1800" dirty="0" smtClean="0">
              <a:solidFill>
                <a:schemeClr val="accent5"/>
              </a:solidFill>
              <a:latin typeface="Times New Roman" panose="02020603050405020304" pitchFamily="18" charset="0"/>
              <a:cs typeface="Times New Roman" panose="02020603050405020304" pitchFamily="18" charset="0"/>
            </a:endParaRPr>
          </a:p>
          <a:p>
            <a:pPr algn="just"/>
            <a:r>
              <a:rPr lang="tr-TR" sz="3100" b="1" dirty="0" smtClean="0">
                <a:latin typeface="Times New Roman" panose="02020603050405020304" pitchFamily="18" charset="0"/>
                <a:cs typeface="Times New Roman" panose="02020603050405020304" pitchFamily="18" charset="0"/>
              </a:rPr>
              <a:t>Lise seviyesinde,</a:t>
            </a:r>
          </a:p>
          <a:p>
            <a:pPr algn="just"/>
            <a:r>
              <a:rPr lang="tr-TR" sz="3100" dirty="0" smtClean="0">
                <a:latin typeface="Times New Roman" panose="02020603050405020304" pitchFamily="18" charset="0"/>
                <a:cs typeface="Times New Roman" panose="02020603050405020304" pitchFamily="18" charset="0"/>
              </a:rPr>
              <a:t>Örgün ve yaygın ortaöğretim kurumlarında kayıtlı olan öğrenciler,</a:t>
            </a:r>
          </a:p>
          <a:p>
            <a:pPr algn="just"/>
            <a:r>
              <a:rPr lang="tr-TR" sz="3100" dirty="0" smtClean="0">
                <a:latin typeface="Times New Roman" panose="02020603050405020304" pitchFamily="18" charset="0"/>
                <a:cs typeface="Times New Roman" panose="02020603050405020304" pitchFamily="18" charset="0"/>
              </a:rPr>
              <a:t>Mesleki ve teknik ortaöğretim programı uygulanan özel eğitim meslek lisesi öğrencileri, </a:t>
            </a:r>
          </a:p>
          <a:p>
            <a:pPr algn="just"/>
            <a:endParaRPr lang="tr-TR" sz="1400" dirty="0" smtClean="0">
              <a:latin typeface="Times New Roman" panose="02020603050405020304" pitchFamily="18" charset="0"/>
              <a:cs typeface="Times New Roman" panose="02020603050405020304" pitchFamily="18" charset="0"/>
            </a:endParaRPr>
          </a:p>
          <a:p>
            <a:pPr algn="just"/>
            <a:r>
              <a:rPr lang="tr-TR" sz="2800" b="1" dirty="0" smtClean="0">
                <a:solidFill>
                  <a:srgbClr val="FF3300"/>
                </a:solidFill>
                <a:latin typeface="Times New Roman" panose="02020603050405020304" pitchFamily="18" charset="0"/>
                <a:cs typeface="Times New Roman" panose="02020603050405020304" pitchFamily="18" charset="0"/>
              </a:rPr>
              <a:t>Yaygın eğitim kapsamında,</a:t>
            </a:r>
          </a:p>
          <a:p>
            <a:pPr algn="just"/>
            <a:r>
              <a:rPr lang="tr-TR" sz="2800" dirty="0" smtClean="0">
                <a:solidFill>
                  <a:srgbClr val="00B050"/>
                </a:solidFill>
                <a:latin typeface="Times New Roman" panose="02020603050405020304" pitchFamily="18" charset="0"/>
                <a:cs typeface="Times New Roman" panose="02020603050405020304" pitchFamily="18" charset="0"/>
              </a:rPr>
              <a:t>Örgün veya yaygın ortaöğretim kurumlarından mezun kursiyerler,</a:t>
            </a:r>
          </a:p>
          <a:p>
            <a:pPr algn="just"/>
            <a:r>
              <a:rPr lang="tr-TR" sz="2800" dirty="0" smtClean="0">
                <a:solidFill>
                  <a:srgbClr val="00B050"/>
                </a:solidFill>
                <a:latin typeface="Times New Roman" panose="02020603050405020304" pitchFamily="18" charset="0"/>
                <a:cs typeface="Times New Roman" panose="02020603050405020304" pitchFamily="18" charset="0"/>
              </a:rPr>
              <a:t>Mesleki ve teknik ortaöğretim programı uygulanan özel eğitim meslek liselerinden mezun olan kursiyerler.</a:t>
            </a:r>
          </a:p>
        </p:txBody>
      </p:sp>
    </p:spTree>
    <p:extLst>
      <p:ext uri="{BB962C8B-B14F-4D97-AF65-F5344CB8AC3E}">
        <p14:creationId xmlns:p14="http://schemas.microsoft.com/office/powerpoint/2010/main" val="260672825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Digital Blue Tunn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Digital Blue Tunn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E257D54-B65D-4775-8A47-BF76CA13EE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2628</Words>
  <Application>Microsoft Office PowerPoint</Application>
  <PresentationFormat>Özel</PresentationFormat>
  <Paragraphs>294</Paragraphs>
  <Slides>44</Slides>
  <Notes>0</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2013-01-07T12:46:53Z</dcterms:created>
  <dcterms:modified xsi:type="dcterms:W3CDTF">2015-12-18T06:45:18Z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TC028952619991</vt:lpwstr>
  </property>
</Properties>
</file>